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333"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792" autoAdjust="0"/>
  </p:normalViewPr>
  <p:slideViewPr>
    <p:cSldViewPr snapToGrid="0" snapToObjects="1">
      <p:cViewPr>
        <p:scale>
          <a:sx n="75" d="100"/>
          <a:sy n="75" d="100"/>
        </p:scale>
        <p:origin x="496" y="-3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NG WEI YI</a:t>
            </a:r>
          </a:p>
          <a:p>
            <a:r>
              <a:rPr lang="en-US" dirty="0">
                <a:solidFill>
                  <a:schemeClr val="bg2"/>
                </a:solidFill>
                <a:latin typeface="Abadi" panose="020B0604020104020204" pitchFamily="34" charset="0"/>
                <a:ea typeface="SF Pro" pitchFamily="2" charset="0"/>
                <a:cs typeface="SF Pro" pitchFamily="2" charset="0"/>
              </a:rPr>
              <a:t>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5" y="1473125"/>
            <a:ext cx="11723570" cy="1578084"/>
          </a:xfrm>
          <a:prstGeom prst="rect">
            <a:avLst/>
          </a:prstGeom>
        </p:spPr>
        <p:txBody>
          <a:bodyPr/>
          <a:lstStyle/>
          <a:p>
            <a:r>
              <a:rPr lang="en-US" sz="1600" dirty="0">
                <a:solidFill>
                  <a:schemeClr val="accent3">
                    <a:lumMod val="25000"/>
                  </a:schemeClr>
                </a:solidFill>
                <a:latin typeface="Abadi" panose="020B0604020104020204" pitchFamily="34" charset="0"/>
              </a:rPr>
              <a:t>Data wrangling is the process of removing errors and clean the data to make them more accessible and less complex to analyze.</a:t>
            </a:r>
          </a:p>
          <a:p>
            <a:r>
              <a:rPr lang="en-US" sz="1600" dirty="0">
                <a:solidFill>
                  <a:schemeClr val="accent3">
                    <a:lumMod val="25000"/>
                  </a:schemeClr>
                </a:solidFill>
                <a:latin typeface="Abadi" panose="020B0604020104020204" pitchFamily="34" charset="0"/>
              </a:rPr>
              <a:t>The outcomes of rocket landing are divided into two categories:</a:t>
            </a:r>
          </a:p>
          <a:p>
            <a:pPr lvl="1">
              <a:buFontTx/>
              <a:buChar char="-"/>
            </a:pPr>
            <a:r>
              <a:rPr lang="en-US" sz="1200" dirty="0">
                <a:solidFill>
                  <a:schemeClr val="accent3">
                    <a:lumMod val="25000"/>
                  </a:schemeClr>
                </a:solidFill>
                <a:latin typeface="Abadi" panose="020B0604020104020204" pitchFamily="34" charset="0"/>
              </a:rPr>
              <a:t>True Ocean, True RTLS, True ASDS mean a successful landing (denoted as 1).</a:t>
            </a:r>
          </a:p>
          <a:p>
            <a:pPr lvl="1">
              <a:buFontTx/>
              <a:buChar char="-"/>
            </a:pPr>
            <a:r>
              <a:rPr lang="en-US" sz="1200" dirty="0">
                <a:solidFill>
                  <a:schemeClr val="accent3">
                    <a:lumMod val="25000"/>
                  </a:schemeClr>
                </a:solidFill>
                <a:latin typeface="Abadi" panose="020B0604020104020204" pitchFamily="34" charset="0"/>
              </a:rPr>
              <a:t>False Ocean, False RTLS, False ASDS mean a failure landing (denoted as 0).</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62704BE-BBC9-D172-FB98-BB382BAF4AE9}"/>
              </a:ext>
            </a:extLst>
          </p:cNvPr>
          <p:cNvPicPr>
            <a:picLocks noChangeAspect="1"/>
          </p:cNvPicPr>
          <p:nvPr/>
        </p:nvPicPr>
        <p:blipFill rotWithShape="1">
          <a:blip r:embed="rId3"/>
          <a:srcRect t="18905"/>
          <a:stretch/>
        </p:blipFill>
        <p:spPr>
          <a:xfrm>
            <a:off x="226166" y="3068898"/>
            <a:ext cx="1969280" cy="716835"/>
          </a:xfrm>
          <a:prstGeom prst="rect">
            <a:avLst/>
          </a:prstGeom>
        </p:spPr>
      </p:pic>
      <p:pic>
        <p:nvPicPr>
          <p:cNvPr id="7" name="Picture 6">
            <a:extLst>
              <a:ext uri="{FF2B5EF4-FFF2-40B4-BE49-F238E27FC236}">
                <a16:creationId xmlns:a16="http://schemas.microsoft.com/office/drawing/2014/main" id="{8C8BE518-2495-C1A6-D0F1-5FF53C1A1404}"/>
              </a:ext>
            </a:extLst>
          </p:cNvPr>
          <p:cNvPicPr>
            <a:picLocks noChangeAspect="1"/>
          </p:cNvPicPr>
          <p:nvPr/>
        </p:nvPicPr>
        <p:blipFill rotWithShape="1">
          <a:blip r:embed="rId4"/>
          <a:srcRect t="3073"/>
          <a:stretch/>
        </p:blipFill>
        <p:spPr>
          <a:xfrm>
            <a:off x="487473" y="4741266"/>
            <a:ext cx="1446666" cy="1578084"/>
          </a:xfrm>
          <a:prstGeom prst="rect">
            <a:avLst/>
          </a:prstGeom>
        </p:spPr>
      </p:pic>
      <p:pic>
        <p:nvPicPr>
          <p:cNvPr id="10" name="Picture 9">
            <a:extLst>
              <a:ext uri="{FF2B5EF4-FFF2-40B4-BE49-F238E27FC236}">
                <a16:creationId xmlns:a16="http://schemas.microsoft.com/office/drawing/2014/main" id="{2E8F909D-147A-4CF3-EBCF-C70DF0683830}"/>
              </a:ext>
            </a:extLst>
          </p:cNvPr>
          <p:cNvPicPr>
            <a:picLocks noChangeAspect="1"/>
          </p:cNvPicPr>
          <p:nvPr/>
        </p:nvPicPr>
        <p:blipFill>
          <a:blip r:embed="rId5"/>
          <a:stretch>
            <a:fillRect/>
          </a:stretch>
        </p:blipFill>
        <p:spPr>
          <a:xfrm>
            <a:off x="3242992" y="4134051"/>
            <a:ext cx="3080469" cy="1578085"/>
          </a:xfrm>
          <a:prstGeom prst="rect">
            <a:avLst/>
          </a:prstGeom>
        </p:spPr>
      </p:pic>
      <p:pic>
        <p:nvPicPr>
          <p:cNvPr id="12" name="Picture 11">
            <a:extLst>
              <a:ext uri="{FF2B5EF4-FFF2-40B4-BE49-F238E27FC236}">
                <a16:creationId xmlns:a16="http://schemas.microsoft.com/office/drawing/2014/main" id="{84AE4E89-2E34-A37B-4733-FD5AF96F42AF}"/>
              </a:ext>
            </a:extLst>
          </p:cNvPr>
          <p:cNvPicPr>
            <a:picLocks noChangeAspect="1"/>
          </p:cNvPicPr>
          <p:nvPr/>
        </p:nvPicPr>
        <p:blipFill rotWithShape="1">
          <a:blip r:embed="rId6"/>
          <a:srcRect t="14215"/>
          <a:stretch/>
        </p:blipFill>
        <p:spPr>
          <a:xfrm>
            <a:off x="6916085" y="3493225"/>
            <a:ext cx="4971189" cy="313567"/>
          </a:xfrm>
          <a:prstGeom prst="rect">
            <a:avLst/>
          </a:prstGeom>
        </p:spPr>
      </p:pic>
      <p:sp>
        <p:nvSpPr>
          <p:cNvPr id="13" name="TextBox 12">
            <a:extLst>
              <a:ext uri="{FF2B5EF4-FFF2-40B4-BE49-F238E27FC236}">
                <a16:creationId xmlns:a16="http://schemas.microsoft.com/office/drawing/2014/main" id="{F358FCB6-E463-FA03-B802-03D473034AED}"/>
              </a:ext>
            </a:extLst>
          </p:cNvPr>
          <p:cNvSpPr txBox="1"/>
          <p:nvPr/>
        </p:nvSpPr>
        <p:spPr>
          <a:xfrm>
            <a:off x="104316" y="2788653"/>
            <a:ext cx="3088987" cy="307777"/>
          </a:xfrm>
          <a:prstGeom prst="rect">
            <a:avLst/>
          </a:prstGeom>
          <a:noFill/>
        </p:spPr>
        <p:txBody>
          <a:bodyPr wrap="none" rtlCol="0">
            <a:spAutoFit/>
          </a:bodyPr>
          <a:lstStyle/>
          <a:p>
            <a:r>
              <a:rPr lang="en-MY" sz="1400" dirty="0"/>
              <a:t>1. Calculate the total count for each site</a:t>
            </a:r>
          </a:p>
        </p:txBody>
      </p:sp>
      <p:sp>
        <p:nvSpPr>
          <p:cNvPr id="14" name="TextBox 13">
            <a:extLst>
              <a:ext uri="{FF2B5EF4-FFF2-40B4-BE49-F238E27FC236}">
                <a16:creationId xmlns:a16="http://schemas.microsoft.com/office/drawing/2014/main" id="{DAF600B5-09A1-5E70-11BE-5E3FB2BBE5FA}"/>
              </a:ext>
            </a:extLst>
          </p:cNvPr>
          <p:cNvSpPr txBox="1"/>
          <p:nvPr/>
        </p:nvSpPr>
        <p:spPr>
          <a:xfrm>
            <a:off x="154004" y="4150348"/>
            <a:ext cx="2441694" cy="523220"/>
          </a:xfrm>
          <a:prstGeom prst="rect">
            <a:avLst/>
          </a:prstGeom>
          <a:noFill/>
        </p:spPr>
        <p:txBody>
          <a:bodyPr wrap="none" rtlCol="0">
            <a:spAutoFit/>
          </a:bodyPr>
          <a:lstStyle/>
          <a:p>
            <a:r>
              <a:rPr lang="en-MY" sz="1400" dirty="0"/>
              <a:t>2. Calculate the total count for </a:t>
            </a:r>
          </a:p>
          <a:p>
            <a:r>
              <a:rPr lang="en-MY" sz="1400" dirty="0"/>
              <a:t>each orbit type</a:t>
            </a:r>
          </a:p>
        </p:txBody>
      </p:sp>
      <p:sp>
        <p:nvSpPr>
          <p:cNvPr id="15" name="TextBox 14">
            <a:extLst>
              <a:ext uri="{FF2B5EF4-FFF2-40B4-BE49-F238E27FC236}">
                <a16:creationId xmlns:a16="http://schemas.microsoft.com/office/drawing/2014/main" id="{FD63A061-7EDC-FD89-245F-749BDB99D907}"/>
              </a:ext>
            </a:extLst>
          </p:cNvPr>
          <p:cNvSpPr txBox="1"/>
          <p:nvPr/>
        </p:nvSpPr>
        <p:spPr>
          <a:xfrm>
            <a:off x="3234474" y="3545182"/>
            <a:ext cx="3155031" cy="523220"/>
          </a:xfrm>
          <a:prstGeom prst="rect">
            <a:avLst/>
          </a:prstGeom>
          <a:noFill/>
        </p:spPr>
        <p:txBody>
          <a:bodyPr wrap="none" rtlCol="0">
            <a:spAutoFit/>
          </a:bodyPr>
          <a:lstStyle/>
          <a:p>
            <a:r>
              <a:rPr lang="en-MY" sz="1400" dirty="0"/>
              <a:t>3. Calculate the total count for each type</a:t>
            </a:r>
          </a:p>
          <a:p>
            <a:r>
              <a:rPr lang="en-MY" sz="1400" dirty="0"/>
              <a:t>Of outcome</a:t>
            </a:r>
          </a:p>
        </p:txBody>
      </p:sp>
      <p:sp>
        <p:nvSpPr>
          <p:cNvPr id="16" name="TextBox 15">
            <a:extLst>
              <a:ext uri="{FF2B5EF4-FFF2-40B4-BE49-F238E27FC236}">
                <a16:creationId xmlns:a16="http://schemas.microsoft.com/office/drawing/2014/main" id="{4BC296EA-959F-CE60-65B2-3B748530FB02}"/>
              </a:ext>
            </a:extLst>
          </p:cNvPr>
          <p:cNvSpPr txBox="1"/>
          <p:nvPr/>
        </p:nvSpPr>
        <p:spPr>
          <a:xfrm>
            <a:off x="6916085" y="3068898"/>
            <a:ext cx="4799968" cy="307777"/>
          </a:xfrm>
          <a:prstGeom prst="rect">
            <a:avLst/>
          </a:prstGeom>
          <a:noFill/>
        </p:spPr>
        <p:txBody>
          <a:bodyPr wrap="none" rtlCol="0">
            <a:spAutoFit/>
          </a:bodyPr>
          <a:lstStyle/>
          <a:p>
            <a:r>
              <a:rPr lang="en-MY" sz="1400" dirty="0"/>
              <a:t>4. Convert all the outcomes into two categorical values, 1 and 0</a:t>
            </a:r>
          </a:p>
        </p:txBody>
      </p:sp>
      <p:sp>
        <p:nvSpPr>
          <p:cNvPr id="17" name="TextBox 16">
            <a:extLst>
              <a:ext uri="{FF2B5EF4-FFF2-40B4-BE49-F238E27FC236}">
                <a16:creationId xmlns:a16="http://schemas.microsoft.com/office/drawing/2014/main" id="{CEB0FDB9-60EA-369E-1FF2-FD67CC25DD92}"/>
              </a:ext>
            </a:extLst>
          </p:cNvPr>
          <p:cNvSpPr txBox="1"/>
          <p:nvPr/>
        </p:nvSpPr>
        <p:spPr>
          <a:xfrm>
            <a:off x="6916085" y="4741266"/>
            <a:ext cx="2799036" cy="307777"/>
          </a:xfrm>
          <a:prstGeom prst="rect">
            <a:avLst/>
          </a:prstGeom>
          <a:noFill/>
        </p:spPr>
        <p:txBody>
          <a:bodyPr wrap="none" rtlCol="0">
            <a:spAutoFit/>
          </a:bodyPr>
          <a:lstStyle/>
          <a:p>
            <a:r>
              <a:rPr lang="en-MY" sz="1400" dirty="0"/>
              <a:t>5. Convert the </a:t>
            </a:r>
            <a:r>
              <a:rPr lang="en-MY" sz="1400" dirty="0" err="1"/>
              <a:t>dataframe</a:t>
            </a:r>
            <a:r>
              <a:rPr lang="en-MY" sz="1400" dirty="0"/>
              <a:t> to CSV file</a:t>
            </a:r>
          </a:p>
        </p:txBody>
      </p:sp>
      <p:cxnSp>
        <p:nvCxnSpPr>
          <p:cNvPr id="19" name="Straight Arrow Connector 18">
            <a:extLst>
              <a:ext uri="{FF2B5EF4-FFF2-40B4-BE49-F238E27FC236}">
                <a16:creationId xmlns:a16="http://schemas.microsoft.com/office/drawing/2014/main" id="{E8EE4C5C-4188-B7C1-32B7-CA5C1DB2ED91}"/>
              </a:ext>
            </a:extLst>
          </p:cNvPr>
          <p:cNvCxnSpPr>
            <a:cxnSpLocks/>
          </p:cNvCxnSpPr>
          <p:nvPr/>
        </p:nvCxnSpPr>
        <p:spPr>
          <a:xfrm>
            <a:off x="1261533" y="3843867"/>
            <a:ext cx="0" cy="29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7374C4-6EBB-E3CA-A327-B4234A9A9C76}"/>
              </a:ext>
            </a:extLst>
          </p:cNvPr>
          <p:cNvCxnSpPr/>
          <p:nvPr/>
        </p:nvCxnSpPr>
        <p:spPr>
          <a:xfrm flipV="1">
            <a:off x="2535767" y="3920067"/>
            <a:ext cx="657536" cy="120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BBE777-27D1-8E8F-521F-12ED90B3B9B0}"/>
              </a:ext>
            </a:extLst>
          </p:cNvPr>
          <p:cNvCxnSpPr/>
          <p:nvPr/>
        </p:nvCxnSpPr>
        <p:spPr>
          <a:xfrm flipV="1">
            <a:off x="6527800" y="3429000"/>
            <a:ext cx="427567" cy="41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228CD2F-3C2F-0F77-31B9-D68C78EAD18D}"/>
              </a:ext>
            </a:extLst>
          </p:cNvPr>
          <p:cNvCxnSpPr/>
          <p:nvPr/>
        </p:nvCxnSpPr>
        <p:spPr>
          <a:xfrm>
            <a:off x="8360833" y="3843867"/>
            <a:ext cx="29634" cy="78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DE82233-1523-7BC5-2E05-0B81F082D448}"/>
              </a:ext>
            </a:extLst>
          </p:cNvPr>
          <p:cNvPicPr>
            <a:picLocks noChangeAspect="1"/>
          </p:cNvPicPr>
          <p:nvPr/>
        </p:nvPicPr>
        <p:blipFill>
          <a:blip r:embed="rId7"/>
          <a:stretch>
            <a:fillRect/>
          </a:stretch>
        </p:blipFill>
        <p:spPr>
          <a:xfrm>
            <a:off x="6916084" y="5126567"/>
            <a:ext cx="4449577" cy="25830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027B9C4-24C6-8537-5C31-4484A55A957C}"/>
              </a:ext>
            </a:extLst>
          </p:cNvPr>
          <p:cNvSpPr/>
          <p:nvPr/>
        </p:nvSpPr>
        <p:spPr>
          <a:xfrm>
            <a:off x="7568429" y="3342852"/>
            <a:ext cx="3278462" cy="170010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MY" dirty="0"/>
          </a:p>
        </p:txBody>
      </p:sp>
      <p:sp>
        <p:nvSpPr>
          <p:cNvPr id="18" name="Rectangle: Rounded Corners 17">
            <a:extLst>
              <a:ext uri="{FF2B5EF4-FFF2-40B4-BE49-F238E27FC236}">
                <a16:creationId xmlns:a16="http://schemas.microsoft.com/office/drawing/2014/main" id="{FFFD4BF0-6791-BFF6-6C36-42BC59FE08DB}"/>
              </a:ext>
            </a:extLst>
          </p:cNvPr>
          <p:cNvSpPr/>
          <p:nvPr/>
        </p:nvSpPr>
        <p:spPr>
          <a:xfrm>
            <a:off x="4033540" y="3352766"/>
            <a:ext cx="3278462" cy="170010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MY" dirty="0"/>
          </a:p>
        </p:txBody>
      </p:sp>
      <p:sp>
        <p:nvSpPr>
          <p:cNvPr id="17" name="Rectangle: Rounded Corners 16">
            <a:extLst>
              <a:ext uri="{FF2B5EF4-FFF2-40B4-BE49-F238E27FC236}">
                <a16:creationId xmlns:a16="http://schemas.microsoft.com/office/drawing/2014/main" id="{ADA1A4B8-10D1-AFE9-B55A-2F6D4A16CF24}"/>
              </a:ext>
            </a:extLst>
          </p:cNvPr>
          <p:cNvSpPr/>
          <p:nvPr/>
        </p:nvSpPr>
        <p:spPr>
          <a:xfrm>
            <a:off x="462895" y="3359217"/>
            <a:ext cx="3278462" cy="170010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rtlCol="0" anchor="ctr"/>
          <a:lstStyle/>
          <a:p>
            <a:pPr algn="ctr"/>
            <a:endParaRPr lang="en-MY"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49" y="1397043"/>
            <a:ext cx="10687962" cy="4016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different charts are used to visualize the data: scatter, bar, and line charts.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Graphic 5" descr="Bar chart with solid fill">
            <a:extLst>
              <a:ext uri="{FF2B5EF4-FFF2-40B4-BE49-F238E27FC236}">
                <a16:creationId xmlns:a16="http://schemas.microsoft.com/office/drawing/2014/main" id="{85640527-0777-915A-18F4-4568147A80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9613" y="2278502"/>
            <a:ext cx="914400" cy="914400"/>
          </a:xfrm>
          <a:prstGeom prst="rect">
            <a:avLst/>
          </a:prstGeom>
        </p:spPr>
      </p:pic>
      <p:pic>
        <p:nvPicPr>
          <p:cNvPr id="8" name="Graphic 7" descr="Scatterplot with solid fill">
            <a:extLst>
              <a:ext uri="{FF2B5EF4-FFF2-40B4-BE49-F238E27FC236}">
                <a16:creationId xmlns:a16="http://schemas.microsoft.com/office/drawing/2014/main" id="{58EC09DD-839E-BD3B-0717-53C1B83260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668" y="2286745"/>
            <a:ext cx="914400" cy="914400"/>
          </a:xfrm>
          <a:prstGeom prst="rect">
            <a:avLst/>
          </a:prstGeom>
        </p:spPr>
      </p:pic>
      <p:pic>
        <p:nvPicPr>
          <p:cNvPr id="10" name="Graphic 9" descr="Statistics with solid fill">
            <a:extLst>
              <a:ext uri="{FF2B5EF4-FFF2-40B4-BE49-F238E27FC236}">
                <a16:creationId xmlns:a16="http://schemas.microsoft.com/office/drawing/2014/main" id="{D7E2A7C5-8BFB-883F-AE06-8653A0A680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69025" y="2298154"/>
            <a:ext cx="914400" cy="914400"/>
          </a:xfrm>
          <a:prstGeom prst="rect">
            <a:avLst/>
          </a:prstGeom>
        </p:spPr>
      </p:pic>
      <p:sp>
        <p:nvSpPr>
          <p:cNvPr id="11" name="TextBox 10">
            <a:extLst>
              <a:ext uri="{FF2B5EF4-FFF2-40B4-BE49-F238E27FC236}">
                <a16:creationId xmlns:a16="http://schemas.microsoft.com/office/drawing/2014/main" id="{36DCAB94-A43E-69F1-4190-8F6E7FC3F4F0}"/>
              </a:ext>
            </a:extLst>
          </p:cNvPr>
          <p:cNvSpPr txBox="1"/>
          <p:nvPr/>
        </p:nvSpPr>
        <p:spPr>
          <a:xfrm>
            <a:off x="1852068" y="2559279"/>
            <a:ext cx="1426031" cy="369332"/>
          </a:xfrm>
          <a:prstGeom prst="rect">
            <a:avLst/>
          </a:prstGeom>
          <a:noFill/>
        </p:spPr>
        <p:txBody>
          <a:bodyPr wrap="none" rtlCol="0">
            <a:spAutoFit/>
          </a:bodyPr>
          <a:lstStyle/>
          <a:p>
            <a:r>
              <a:rPr lang="en-MY" b="1" dirty="0">
                <a:latin typeface="Abadi" panose="020B0604020104020204" pitchFamily="34" charset="0"/>
              </a:rPr>
              <a:t>Scatter Chart</a:t>
            </a:r>
          </a:p>
        </p:txBody>
      </p:sp>
      <p:sp>
        <p:nvSpPr>
          <p:cNvPr id="12" name="TextBox 11">
            <a:extLst>
              <a:ext uri="{FF2B5EF4-FFF2-40B4-BE49-F238E27FC236}">
                <a16:creationId xmlns:a16="http://schemas.microsoft.com/office/drawing/2014/main" id="{028D470D-F954-19FE-79BF-A1D07DDDFE8F}"/>
              </a:ext>
            </a:extLst>
          </p:cNvPr>
          <p:cNvSpPr txBox="1"/>
          <p:nvPr/>
        </p:nvSpPr>
        <p:spPr>
          <a:xfrm>
            <a:off x="5466571" y="2578931"/>
            <a:ext cx="1172116" cy="369332"/>
          </a:xfrm>
          <a:prstGeom prst="rect">
            <a:avLst/>
          </a:prstGeom>
          <a:noFill/>
        </p:spPr>
        <p:txBody>
          <a:bodyPr wrap="none" rtlCol="0">
            <a:spAutoFit/>
          </a:bodyPr>
          <a:lstStyle/>
          <a:p>
            <a:r>
              <a:rPr lang="en-MY" b="1" dirty="0">
                <a:latin typeface="Abadi" panose="020B0604020104020204" pitchFamily="34" charset="0"/>
              </a:rPr>
              <a:t>Line Chart</a:t>
            </a:r>
          </a:p>
        </p:txBody>
      </p:sp>
      <p:sp>
        <p:nvSpPr>
          <p:cNvPr id="13" name="TextBox 12">
            <a:extLst>
              <a:ext uri="{FF2B5EF4-FFF2-40B4-BE49-F238E27FC236}">
                <a16:creationId xmlns:a16="http://schemas.microsoft.com/office/drawing/2014/main" id="{5C4DAD15-5889-45B3-D46F-3E0352E012D6}"/>
              </a:ext>
            </a:extLst>
          </p:cNvPr>
          <p:cNvSpPr txBox="1"/>
          <p:nvPr/>
        </p:nvSpPr>
        <p:spPr>
          <a:xfrm>
            <a:off x="9002421" y="2551036"/>
            <a:ext cx="1083951" cy="369332"/>
          </a:xfrm>
          <a:prstGeom prst="rect">
            <a:avLst/>
          </a:prstGeom>
          <a:noFill/>
        </p:spPr>
        <p:txBody>
          <a:bodyPr wrap="none" rtlCol="0">
            <a:spAutoFit/>
          </a:bodyPr>
          <a:lstStyle/>
          <a:p>
            <a:r>
              <a:rPr lang="en-MY" b="1" dirty="0">
                <a:latin typeface="Abadi" panose="020B0604020104020204" pitchFamily="34" charset="0"/>
              </a:rPr>
              <a:t>Bar Chart</a:t>
            </a:r>
          </a:p>
        </p:txBody>
      </p:sp>
      <p:sp>
        <p:nvSpPr>
          <p:cNvPr id="14" name="TextBox 13">
            <a:extLst>
              <a:ext uri="{FF2B5EF4-FFF2-40B4-BE49-F238E27FC236}">
                <a16:creationId xmlns:a16="http://schemas.microsoft.com/office/drawing/2014/main" id="{E8D01FF0-B6BD-4D68-0DDA-271F30BA4181}"/>
              </a:ext>
            </a:extLst>
          </p:cNvPr>
          <p:cNvSpPr txBox="1"/>
          <p:nvPr/>
        </p:nvSpPr>
        <p:spPr>
          <a:xfrm>
            <a:off x="462895" y="3466602"/>
            <a:ext cx="3278462" cy="1323439"/>
          </a:xfrm>
          <a:prstGeom prst="rect">
            <a:avLst/>
          </a:prstGeom>
          <a:noFill/>
        </p:spPr>
        <p:txBody>
          <a:bodyPr wrap="none" rtlCol="0">
            <a:spAutoFit/>
          </a:bodyPr>
          <a:lstStyle/>
          <a:p>
            <a:pPr marL="285750" indent="-285750">
              <a:buFont typeface="Arial" panose="020B0604020202020204" pitchFamily="34" charset="0"/>
              <a:buChar char="•"/>
            </a:pPr>
            <a:r>
              <a:rPr lang="en-MY" sz="1600" dirty="0">
                <a:latin typeface="Abadi" panose="020B0604020104020204" pitchFamily="34" charset="0"/>
              </a:rPr>
              <a:t>Flight Number vs. Payload Mass</a:t>
            </a:r>
          </a:p>
          <a:p>
            <a:pPr marL="285750" indent="-285750">
              <a:buFont typeface="Arial" panose="020B0604020202020204" pitchFamily="34" charset="0"/>
              <a:buChar char="•"/>
            </a:pPr>
            <a:r>
              <a:rPr lang="en-MY" sz="1600" dirty="0">
                <a:latin typeface="Abadi" panose="020B0604020104020204" pitchFamily="34" charset="0"/>
              </a:rPr>
              <a:t>Flight Number vs. Launch Site</a:t>
            </a:r>
          </a:p>
          <a:p>
            <a:pPr marL="285750" indent="-285750">
              <a:buFont typeface="Arial" panose="020B0604020202020204" pitchFamily="34" charset="0"/>
              <a:buChar char="•"/>
            </a:pPr>
            <a:r>
              <a:rPr lang="en-MY" sz="1600" dirty="0">
                <a:latin typeface="Abadi" panose="020B0604020104020204" pitchFamily="34" charset="0"/>
              </a:rPr>
              <a:t>Payload Mass vs. Launch Site</a:t>
            </a:r>
          </a:p>
          <a:p>
            <a:pPr marL="285750" indent="-285750">
              <a:buFont typeface="Arial" panose="020B0604020202020204" pitchFamily="34" charset="0"/>
              <a:buChar char="•"/>
            </a:pPr>
            <a:r>
              <a:rPr lang="en-MY" sz="1600" dirty="0">
                <a:latin typeface="Abadi" panose="020B0604020104020204" pitchFamily="34" charset="0"/>
              </a:rPr>
              <a:t>Orbit vs. Flight Number</a:t>
            </a:r>
          </a:p>
          <a:p>
            <a:pPr marL="285750" indent="-285750">
              <a:buFont typeface="Arial" panose="020B0604020202020204" pitchFamily="34" charset="0"/>
              <a:buChar char="•"/>
            </a:pPr>
            <a:r>
              <a:rPr lang="en-MY" sz="1600" dirty="0">
                <a:latin typeface="Abadi" panose="020B0604020104020204" pitchFamily="34" charset="0"/>
              </a:rPr>
              <a:t>Payload Mass vs. Orbit</a:t>
            </a:r>
            <a:endParaRPr lang="en-MY" sz="1600" dirty="0"/>
          </a:p>
        </p:txBody>
      </p:sp>
      <p:sp>
        <p:nvSpPr>
          <p:cNvPr id="15" name="TextBox 14">
            <a:extLst>
              <a:ext uri="{FF2B5EF4-FFF2-40B4-BE49-F238E27FC236}">
                <a16:creationId xmlns:a16="http://schemas.microsoft.com/office/drawing/2014/main" id="{6518FB69-2C6E-1586-F14D-BE98295A2D7C}"/>
              </a:ext>
            </a:extLst>
          </p:cNvPr>
          <p:cNvSpPr txBox="1"/>
          <p:nvPr/>
        </p:nvSpPr>
        <p:spPr>
          <a:xfrm>
            <a:off x="4212965" y="3457741"/>
            <a:ext cx="2348720" cy="338554"/>
          </a:xfrm>
          <a:prstGeom prst="rect">
            <a:avLst/>
          </a:prstGeom>
          <a:noFill/>
        </p:spPr>
        <p:txBody>
          <a:bodyPr wrap="none" rtlCol="0">
            <a:spAutoFit/>
          </a:bodyPr>
          <a:lstStyle/>
          <a:p>
            <a:pPr marL="285750" indent="-285750">
              <a:buFont typeface="Arial" panose="020B0604020202020204" pitchFamily="34" charset="0"/>
              <a:buChar char="•"/>
            </a:pPr>
            <a:r>
              <a:rPr lang="en-MY" sz="1600" dirty="0">
                <a:latin typeface="Abadi" panose="020B0604020104020204" pitchFamily="34" charset="0"/>
              </a:rPr>
              <a:t>Success Rate vs. Year</a:t>
            </a:r>
          </a:p>
        </p:txBody>
      </p:sp>
      <p:sp>
        <p:nvSpPr>
          <p:cNvPr id="16" name="TextBox 15">
            <a:extLst>
              <a:ext uri="{FF2B5EF4-FFF2-40B4-BE49-F238E27FC236}">
                <a16:creationId xmlns:a16="http://schemas.microsoft.com/office/drawing/2014/main" id="{16AD9CAC-C2AA-E61B-B4DE-20F3EDBAB62B}"/>
              </a:ext>
            </a:extLst>
          </p:cNvPr>
          <p:cNvSpPr txBox="1"/>
          <p:nvPr/>
        </p:nvSpPr>
        <p:spPr>
          <a:xfrm>
            <a:off x="7737185" y="3466336"/>
            <a:ext cx="2403222" cy="338554"/>
          </a:xfrm>
          <a:prstGeom prst="rect">
            <a:avLst/>
          </a:prstGeom>
          <a:noFill/>
        </p:spPr>
        <p:txBody>
          <a:bodyPr wrap="none" rtlCol="0">
            <a:spAutoFit/>
          </a:bodyPr>
          <a:lstStyle/>
          <a:p>
            <a:pPr marL="285750" indent="-285750">
              <a:buFont typeface="Arial" panose="020B0604020202020204" pitchFamily="34" charset="0"/>
              <a:buChar char="•"/>
            </a:pPr>
            <a:r>
              <a:rPr lang="en-MY" sz="1600" dirty="0">
                <a:latin typeface="Abadi" panose="020B0604020104020204" pitchFamily="34" charset="0"/>
              </a:rPr>
              <a:t>Success Rate vs. Orbit</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758" y="1347537"/>
            <a:ext cx="10818796" cy="551046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are performed to extract and understand major information about the data set. Queries performed are shown below:</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List the names of the booster versions which have carried the maximum payload mass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List the failed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their booster versions, and launch site names for in year 2015</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883" y="1424539"/>
            <a:ext cx="11540691" cy="4801853"/>
          </a:xfrm>
          <a:prstGeom prst="rect">
            <a:avLst/>
          </a:prstGeom>
        </p:spPr>
        <p:txBody>
          <a:bodyPr>
            <a:normAutofit fontScale="92500" lnSpcReduction="20000"/>
          </a:bodyPr>
          <a:lstStyle/>
          <a:p>
            <a:r>
              <a:rPr lang="en-US" dirty="0"/>
              <a:t>One of the factors that affect the launch success rate is location. Hence, finding the optimal location for building a launch site is important.</a:t>
            </a:r>
          </a:p>
          <a:p>
            <a:r>
              <a:rPr lang="en-US" dirty="0"/>
              <a:t>An interactive map can be built using Folium in Python:</a:t>
            </a:r>
          </a:p>
          <a:p>
            <a:pPr lvl="1">
              <a:lnSpc>
                <a:spcPct val="110000"/>
              </a:lnSpc>
              <a:buFontTx/>
              <a:buChar char="-"/>
            </a:pPr>
            <a:r>
              <a:rPr lang="en-US" sz="2000" dirty="0"/>
              <a:t>A Folium Map object is created with initial center location to be NASA Johnson Space Center at Houston, Texas.</a:t>
            </a:r>
          </a:p>
          <a:p>
            <a:pPr lvl="1">
              <a:lnSpc>
                <a:spcPct val="110000"/>
              </a:lnSpc>
              <a:buFontTx/>
              <a:buChar char="-"/>
            </a:pPr>
            <a:r>
              <a:rPr lang="en-US" sz="2000" dirty="0"/>
              <a:t>Red circle at NASA Johnson Space Center’s coordinates with a label showing the name (</a:t>
            </a:r>
            <a:r>
              <a:rPr lang="en-US" sz="2000" i="1" dirty="0" err="1"/>
              <a:t>folium.Circle</a:t>
            </a:r>
            <a:r>
              <a:rPr lang="en-US" sz="2000" dirty="0"/>
              <a:t>, </a:t>
            </a:r>
            <a:r>
              <a:rPr lang="en-MY" sz="2000" b="0" i="1" dirty="0" err="1">
                <a:effectLst/>
              </a:rPr>
              <a:t>folium.map.Marker</a:t>
            </a:r>
            <a:r>
              <a:rPr lang="en-MY" sz="2000" b="0" i="0" dirty="0">
                <a:effectLst/>
              </a:rPr>
              <a:t>)</a:t>
            </a:r>
          </a:p>
          <a:p>
            <a:pPr lvl="1">
              <a:lnSpc>
                <a:spcPct val="110000"/>
              </a:lnSpc>
              <a:buFontTx/>
              <a:buChar char="-"/>
            </a:pPr>
            <a:r>
              <a:rPr lang="en-MY" sz="2000" dirty="0"/>
              <a:t>Red circle at each launch site’s coordinates </a:t>
            </a:r>
            <a:r>
              <a:rPr lang="en-US" sz="2000" dirty="0"/>
              <a:t>with a label showing the name (</a:t>
            </a:r>
            <a:r>
              <a:rPr lang="en-US" sz="2000" i="1" dirty="0" err="1"/>
              <a:t>folium.Circle</a:t>
            </a:r>
            <a:r>
              <a:rPr lang="en-US" sz="2000" dirty="0"/>
              <a:t>, </a:t>
            </a:r>
            <a:r>
              <a:rPr lang="en-MY" sz="2000" b="0" i="1" dirty="0" err="1">
                <a:effectLst/>
              </a:rPr>
              <a:t>folium.map.Marker</a:t>
            </a:r>
            <a:r>
              <a:rPr lang="en-MY" sz="2000" b="0" i="1" dirty="0">
                <a:effectLst/>
              </a:rPr>
              <a:t>, </a:t>
            </a:r>
            <a:r>
              <a:rPr lang="en-MY" sz="2000" b="0" i="1" dirty="0" err="1">
                <a:effectLst/>
              </a:rPr>
              <a:t>folium.features.DivIcon</a:t>
            </a:r>
            <a:r>
              <a:rPr lang="en-MY" sz="2000" b="0" i="0" dirty="0">
                <a:effectLst/>
              </a:rPr>
              <a:t>)</a:t>
            </a:r>
          </a:p>
          <a:p>
            <a:pPr lvl="1">
              <a:lnSpc>
                <a:spcPct val="110000"/>
              </a:lnSpc>
              <a:buFontTx/>
              <a:buChar char="-"/>
            </a:pPr>
            <a:r>
              <a:rPr lang="en-MY" sz="2000" dirty="0"/>
              <a:t>Success and failure launches for each site are marked, </a:t>
            </a:r>
            <a:r>
              <a:rPr lang="en-MY" sz="2000" dirty="0" err="1"/>
              <a:t>MarkerCluster</a:t>
            </a:r>
            <a:r>
              <a:rPr lang="en-MY" sz="2000" dirty="0"/>
              <a:t> object is used to </a:t>
            </a:r>
            <a:r>
              <a:rPr lang="en-US" sz="2000" dirty="0"/>
              <a:t>simplify a map containing many markers having the same coordinate (</a:t>
            </a:r>
            <a:r>
              <a:rPr lang="en-US" sz="2000" i="1" dirty="0" err="1"/>
              <a:t>folium.plugins.MarkerCluster</a:t>
            </a:r>
            <a:r>
              <a:rPr lang="en-US" sz="2000" dirty="0"/>
              <a:t>)</a:t>
            </a:r>
          </a:p>
          <a:p>
            <a:pPr lvl="1">
              <a:lnSpc>
                <a:spcPct val="110000"/>
              </a:lnSpc>
              <a:buFontTx/>
              <a:buChar char="-"/>
            </a:pPr>
            <a:r>
              <a:rPr lang="en-US" sz="2000" b="0" i="0" dirty="0">
                <a:effectLst/>
              </a:rPr>
              <a:t>Two colors are used for the outcome of </a:t>
            </a:r>
            <a:r>
              <a:rPr lang="en-US" sz="2000" dirty="0"/>
              <a:t>rocket landing, </a:t>
            </a:r>
            <a:r>
              <a:rPr lang="en-US" sz="2000" b="0" i="0" dirty="0">
                <a:solidFill>
                  <a:srgbClr val="00B050"/>
                </a:solidFill>
                <a:effectLst/>
              </a:rPr>
              <a:t>Green</a:t>
            </a:r>
            <a:r>
              <a:rPr lang="en-US" sz="2000" b="0" i="0" dirty="0">
                <a:effectLst/>
              </a:rPr>
              <a:t> is used for successful landing whereas </a:t>
            </a:r>
            <a:r>
              <a:rPr lang="en-US" sz="2000" b="0" i="0" dirty="0">
                <a:solidFill>
                  <a:srgbClr val="FF0000"/>
                </a:solidFill>
                <a:effectLst/>
              </a:rPr>
              <a:t>Red</a:t>
            </a:r>
            <a:r>
              <a:rPr lang="en-US" sz="2000" b="0" i="0" dirty="0">
                <a:effectLst/>
              </a:rPr>
              <a:t> is for failed landing (</a:t>
            </a:r>
            <a:r>
              <a:rPr lang="en-MY" sz="2000" b="0" i="1" dirty="0" err="1">
                <a:effectLst/>
              </a:rPr>
              <a:t>folium.map.Marker</a:t>
            </a:r>
            <a:r>
              <a:rPr lang="en-MY" sz="2000" b="0" i="1" dirty="0">
                <a:effectLst/>
              </a:rPr>
              <a:t>, </a:t>
            </a:r>
            <a:r>
              <a:rPr lang="en-MY" sz="2000" b="0" i="1" dirty="0" err="1">
                <a:effectLst/>
              </a:rPr>
              <a:t>folium.Icon</a:t>
            </a:r>
            <a:r>
              <a:rPr lang="en-US" sz="2000" b="0" i="0" dirty="0">
                <a:effectLst/>
              </a:rPr>
              <a:t>)</a:t>
            </a:r>
          </a:p>
          <a:p>
            <a:pPr lvl="1">
              <a:lnSpc>
                <a:spcPct val="110000"/>
              </a:lnSpc>
              <a:buFontTx/>
              <a:buChar char="-"/>
            </a:pPr>
            <a:r>
              <a:rPr lang="en-MY" sz="2000" b="0" i="0" dirty="0">
                <a:effectLst/>
              </a:rPr>
              <a:t>The distances between launch sites and key locations (railway, highway, city) and a line is plotted between them (</a:t>
            </a:r>
            <a:r>
              <a:rPr lang="en-MY" sz="2000" b="0" i="1" dirty="0" err="1">
                <a:effectLst/>
              </a:rPr>
              <a:t>folium.map.Marker</a:t>
            </a:r>
            <a:r>
              <a:rPr lang="en-MY" sz="2000" b="0" i="1" dirty="0">
                <a:effectLst/>
              </a:rPr>
              <a:t>, </a:t>
            </a:r>
            <a:r>
              <a:rPr lang="en-MY" sz="2000" b="0" i="1" dirty="0" err="1">
                <a:effectLst/>
              </a:rPr>
              <a:t>folium.PolyLine</a:t>
            </a:r>
            <a:r>
              <a:rPr lang="en-MY" sz="2000" b="0" i="1" dirty="0">
                <a:effectLst/>
              </a:rPr>
              <a:t>, </a:t>
            </a:r>
            <a:r>
              <a:rPr lang="en-MY" sz="2000" b="0" i="1" dirty="0" err="1">
                <a:effectLst/>
              </a:rPr>
              <a:t>folium.features.DivIcon</a:t>
            </a:r>
            <a:r>
              <a:rPr lang="en-MY" sz="2000" b="0" i="0" dirty="0">
                <a:effectLst/>
              </a:rPr>
              <a:t>)</a:t>
            </a:r>
          </a:p>
          <a:p>
            <a:pPr lvl="1">
              <a:buFontTx/>
              <a:buChar char="-"/>
            </a:pPr>
            <a:endParaRPr lang="en-MY" sz="1700" b="0" i="0" dirty="0">
              <a:effectLst/>
            </a:endParaRPr>
          </a:p>
          <a:p>
            <a:pPr lvl="1">
              <a:buFontTx/>
              <a:buChar char="-"/>
            </a:pPr>
            <a:endParaRPr lang="en-US" sz="17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40" y="1488741"/>
            <a:ext cx="10947138"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dashboard built has dropdown to choose a site or all sites, pie chart, scatter plot, and range slider:</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The Dropdown feature allows user to choose a site or all sites (</a:t>
            </a:r>
            <a:r>
              <a:rPr lang="en-US" sz="2000" i="1" dirty="0" err="1">
                <a:solidFill>
                  <a:schemeClr val="accent3">
                    <a:lumMod val="25000"/>
                  </a:schemeClr>
                </a:solidFill>
                <a:latin typeface="Abadi" panose="020B0604020104020204" pitchFamily="34" charset="0"/>
              </a:rPr>
              <a:t>dash.dcc.Dropdown</a:t>
            </a:r>
            <a:r>
              <a:rPr lang="en-US" sz="2000" dirty="0">
                <a:solidFill>
                  <a:schemeClr val="accent3">
                    <a:lumMod val="25000"/>
                  </a:schemeClr>
                </a:solidFill>
                <a:latin typeface="Abadi" panose="020B0604020104020204" pitchFamily="34" charset="0"/>
              </a:rPr>
              <a: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Pie chart shows the total success and failure rate for a launch site using the Dropdown feature (</a:t>
            </a:r>
            <a:r>
              <a:rPr lang="en-US" sz="2000" i="1" dirty="0" err="1">
                <a:solidFill>
                  <a:schemeClr val="accent3">
                    <a:lumMod val="25000"/>
                  </a:schemeClr>
                </a:solidFill>
                <a:latin typeface="Abadi" panose="020B0604020104020204" pitchFamily="34" charset="0"/>
              </a:rPr>
              <a:t>plotly.express.pie</a:t>
            </a:r>
            <a:r>
              <a:rPr lang="en-US" sz="2000" dirty="0">
                <a:solidFill>
                  <a:schemeClr val="accent3">
                    <a:lumMod val="25000"/>
                  </a:schemeClr>
                </a:solidFill>
                <a:latin typeface="Abadi" panose="020B0604020104020204" pitchFamily="34" charset="0"/>
              </a:rPr>
              <a: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Scatter plot shows the user the relationship between success rate and payload mass (</a:t>
            </a:r>
            <a:r>
              <a:rPr lang="en-US" sz="2000" i="1" dirty="0" err="1">
                <a:solidFill>
                  <a:schemeClr val="accent3">
                    <a:lumMod val="25000"/>
                  </a:schemeClr>
                </a:solidFill>
                <a:latin typeface="Abadi" panose="020B0604020104020204" pitchFamily="34" charset="0"/>
              </a:rPr>
              <a:t>plotly.express.scatter</a:t>
            </a:r>
            <a:r>
              <a:rPr lang="en-US" sz="2000" i="1" dirty="0">
                <a:solidFill>
                  <a:schemeClr val="accent3">
                    <a:lumMod val="25000"/>
                  </a:schemeClr>
                </a:solidFill>
                <a:latin typeface="Abadi" panose="020B0604020104020204" pitchFamily="34" charset="0"/>
              </a:rPr>
              <a: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Range slider allows a user to select a specific range of payload mass for the scatter plot (</a:t>
            </a:r>
            <a:r>
              <a:rPr lang="en-US" sz="2000" i="1" dirty="0" err="1">
                <a:solidFill>
                  <a:schemeClr val="accent3">
                    <a:lumMod val="25000"/>
                  </a:schemeClr>
                </a:solidFill>
                <a:latin typeface="Abadi" panose="020B0604020104020204" pitchFamily="34" charset="0"/>
              </a:rPr>
              <a:t>dash.dcc.RangeSlider</a:t>
            </a:r>
            <a:r>
              <a:rPr lang="en-US" sz="20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flowchart below shows the model development process:</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3C9A8204-F3B7-0592-88C4-A6CC84C8D5BD}"/>
              </a:ext>
            </a:extLst>
          </p:cNvPr>
          <p:cNvSpPr/>
          <p:nvPr/>
        </p:nvSpPr>
        <p:spPr>
          <a:xfrm>
            <a:off x="6503089" y="2266896"/>
            <a:ext cx="2211683" cy="13284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A machine learning algorithm is selected.</a:t>
            </a:r>
          </a:p>
        </p:txBody>
      </p:sp>
      <p:sp>
        <p:nvSpPr>
          <p:cNvPr id="6" name="Rectangle: Rounded Corners 5">
            <a:extLst>
              <a:ext uri="{FF2B5EF4-FFF2-40B4-BE49-F238E27FC236}">
                <a16:creationId xmlns:a16="http://schemas.microsoft.com/office/drawing/2014/main" id="{75B56D63-10FD-040E-3FE5-2A42F2D06CF0}"/>
              </a:ext>
            </a:extLst>
          </p:cNvPr>
          <p:cNvSpPr/>
          <p:nvPr/>
        </p:nvSpPr>
        <p:spPr>
          <a:xfrm>
            <a:off x="685522" y="2100537"/>
            <a:ext cx="2211682" cy="16232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Data preparation by loading data then standardize them</a:t>
            </a:r>
          </a:p>
        </p:txBody>
      </p:sp>
      <p:sp>
        <p:nvSpPr>
          <p:cNvPr id="7" name="Rectangle: Rounded Corners 6">
            <a:extLst>
              <a:ext uri="{FF2B5EF4-FFF2-40B4-BE49-F238E27FC236}">
                <a16:creationId xmlns:a16="http://schemas.microsoft.com/office/drawing/2014/main" id="{E74F3745-9BB3-11D2-2E5F-AE304E23DB0C}"/>
              </a:ext>
            </a:extLst>
          </p:cNvPr>
          <p:cNvSpPr/>
          <p:nvPr/>
        </p:nvSpPr>
        <p:spPr>
          <a:xfrm>
            <a:off x="9555822" y="2177214"/>
            <a:ext cx="1919554" cy="15034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err="1"/>
              <a:t>GridSearchCV</a:t>
            </a:r>
            <a:r>
              <a:rPr lang="en-MY" dirty="0"/>
              <a:t> is used to find the best parameters using the training set.</a:t>
            </a:r>
          </a:p>
        </p:txBody>
      </p:sp>
      <p:sp>
        <p:nvSpPr>
          <p:cNvPr id="8" name="Rectangle: Rounded Corners 7">
            <a:extLst>
              <a:ext uri="{FF2B5EF4-FFF2-40B4-BE49-F238E27FC236}">
                <a16:creationId xmlns:a16="http://schemas.microsoft.com/office/drawing/2014/main" id="{3E531A3E-3C85-8A08-D309-5395657A6CDE}"/>
              </a:ext>
            </a:extLst>
          </p:cNvPr>
          <p:cNvSpPr/>
          <p:nvPr/>
        </p:nvSpPr>
        <p:spPr>
          <a:xfrm>
            <a:off x="3566256" y="2216816"/>
            <a:ext cx="2211682" cy="14384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The data is then split into training and test sets</a:t>
            </a:r>
          </a:p>
        </p:txBody>
      </p:sp>
      <p:cxnSp>
        <p:nvCxnSpPr>
          <p:cNvPr id="9" name="Straight Arrow Connector 8">
            <a:extLst>
              <a:ext uri="{FF2B5EF4-FFF2-40B4-BE49-F238E27FC236}">
                <a16:creationId xmlns:a16="http://schemas.microsoft.com/office/drawing/2014/main" id="{F1BF92BE-495A-10AA-B14F-882459F15B10}"/>
              </a:ext>
            </a:extLst>
          </p:cNvPr>
          <p:cNvCxnSpPr>
            <a:cxnSpLocks/>
          </p:cNvCxnSpPr>
          <p:nvPr/>
        </p:nvCxnSpPr>
        <p:spPr>
          <a:xfrm>
            <a:off x="3018940" y="2987142"/>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5002F70-B1EE-0EFA-39AE-BBC702BC306D}"/>
              </a:ext>
            </a:extLst>
          </p:cNvPr>
          <p:cNvSpPr/>
          <p:nvPr/>
        </p:nvSpPr>
        <p:spPr>
          <a:xfrm>
            <a:off x="4595326" y="4376289"/>
            <a:ext cx="1919554" cy="15034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Steps 3 to 6 are repeated for other algorithms.</a:t>
            </a:r>
          </a:p>
        </p:txBody>
      </p:sp>
      <p:sp>
        <p:nvSpPr>
          <p:cNvPr id="13" name="Rectangle: Rounded Corners 12">
            <a:extLst>
              <a:ext uri="{FF2B5EF4-FFF2-40B4-BE49-F238E27FC236}">
                <a16:creationId xmlns:a16="http://schemas.microsoft.com/office/drawing/2014/main" id="{A100B250-CA7C-6DDC-4133-2ABE64F7D107}"/>
              </a:ext>
            </a:extLst>
          </p:cNvPr>
          <p:cNvSpPr/>
          <p:nvPr/>
        </p:nvSpPr>
        <p:spPr>
          <a:xfrm>
            <a:off x="9613916" y="4309186"/>
            <a:ext cx="1919554" cy="15034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The algorithm is performed on the test set and accuracy is computed</a:t>
            </a:r>
          </a:p>
        </p:txBody>
      </p:sp>
      <p:sp>
        <p:nvSpPr>
          <p:cNvPr id="14" name="Rectangle: Rounded Corners 13">
            <a:extLst>
              <a:ext uri="{FF2B5EF4-FFF2-40B4-BE49-F238E27FC236}">
                <a16:creationId xmlns:a16="http://schemas.microsoft.com/office/drawing/2014/main" id="{B07E7340-5B67-BA21-F6B3-0D55DC5A7448}"/>
              </a:ext>
            </a:extLst>
          </p:cNvPr>
          <p:cNvSpPr/>
          <p:nvPr/>
        </p:nvSpPr>
        <p:spPr>
          <a:xfrm>
            <a:off x="7127471" y="4327556"/>
            <a:ext cx="1919554" cy="15034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Confusion matrix is plotted</a:t>
            </a:r>
          </a:p>
        </p:txBody>
      </p:sp>
      <p:sp>
        <p:nvSpPr>
          <p:cNvPr id="15" name="Rectangle: Rounded Corners 14">
            <a:extLst>
              <a:ext uri="{FF2B5EF4-FFF2-40B4-BE49-F238E27FC236}">
                <a16:creationId xmlns:a16="http://schemas.microsoft.com/office/drawing/2014/main" id="{5EFAEA3D-70E7-F55C-D311-B5EABC609ACD}"/>
              </a:ext>
            </a:extLst>
          </p:cNvPr>
          <p:cNvSpPr/>
          <p:nvPr/>
        </p:nvSpPr>
        <p:spPr>
          <a:xfrm>
            <a:off x="2063181" y="4376288"/>
            <a:ext cx="1919554" cy="150347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The algorithm with the highest accuracy is chosen.</a:t>
            </a:r>
          </a:p>
        </p:txBody>
      </p:sp>
      <p:cxnSp>
        <p:nvCxnSpPr>
          <p:cNvPr id="18" name="Straight Arrow Connector 17">
            <a:extLst>
              <a:ext uri="{FF2B5EF4-FFF2-40B4-BE49-F238E27FC236}">
                <a16:creationId xmlns:a16="http://schemas.microsoft.com/office/drawing/2014/main" id="{A772BC56-A45D-AAB6-1217-88D700EEEDF7}"/>
              </a:ext>
            </a:extLst>
          </p:cNvPr>
          <p:cNvCxnSpPr>
            <a:cxnSpLocks/>
          </p:cNvCxnSpPr>
          <p:nvPr/>
        </p:nvCxnSpPr>
        <p:spPr>
          <a:xfrm>
            <a:off x="5874623" y="2936054"/>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6521E7-74B5-4A3C-A419-12FC1EE35FBB}"/>
              </a:ext>
            </a:extLst>
          </p:cNvPr>
          <p:cNvCxnSpPr>
            <a:cxnSpLocks/>
          </p:cNvCxnSpPr>
          <p:nvPr/>
        </p:nvCxnSpPr>
        <p:spPr>
          <a:xfrm>
            <a:off x="8876974" y="2996134"/>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D239B6-F0C8-1002-F178-1EEECF14BB26}"/>
              </a:ext>
            </a:extLst>
          </p:cNvPr>
          <p:cNvCxnSpPr>
            <a:cxnSpLocks/>
          </p:cNvCxnSpPr>
          <p:nvPr/>
        </p:nvCxnSpPr>
        <p:spPr>
          <a:xfrm>
            <a:off x="10573693" y="3790950"/>
            <a:ext cx="0" cy="40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56C28A2-BE0C-0774-803A-1E8D7675A554}"/>
              </a:ext>
            </a:extLst>
          </p:cNvPr>
          <p:cNvCxnSpPr>
            <a:cxnSpLocks/>
          </p:cNvCxnSpPr>
          <p:nvPr/>
        </p:nvCxnSpPr>
        <p:spPr>
          <a:xfrm rot="10800000">
            <a:off x="9078101" y="5063592"/>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7D89C29-F725-7AE7-1925-60B08FB62EF7}"/>
              </a:ext>
            </a:extLst>
          </p:cNvPr>
          <p:cNvCxnSpPr>
            <a:cxnSpLocks/>
          </p:cNvCxnSpPr>
          <p:nvPr/>
        </p:nvCxnSpPr>
        <p:spPr>
          <a:xfrm rot="10800000">
            <a:off x="6599799" y="5063593"/>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4E79B86-32D0-9ABA-3DB0-D4731207E43F}"/>
              </a:ext>
            </a:extLst>
          </p:cNvPr>
          <p:cNvCxnSpPr>
            <a:cxnSpLocks/>
          </p:cNvCxnSpPr>
          <p:nvPr/>
        </p:nvCxnSpPr>
        <p:spPr>
          <a:xfrm rot="10800000">
            <a:off x="4044804" y="5047186"/>
            <a:ext cx="442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01468" y="4996206"/>
            <a:ext cx="8384904" cy="666513"/>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We can observe that the success rate is increasing for each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6" name="Picture 4">
            <a:extLst>
              <a:ext uri="{FF2B5EF4-FFF2-40B4-BE49-F238E27FC236}">
                <a16:creationId xmlns:a16="http://schemas.microsoft.com/office/drawing/2014/main" id="{E20100E9-AA61-0C69-7288-A09E94F48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6788"/>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68907" y="4928136"/>
            <a:ext cx="9500146" cy="83813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Heavier payloads seem to be having higher success rate as compared to lighter payloads. However, this depends on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3226E8EE-E1E8-B687-99B1-1F0900775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6788"/>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0654" y="5390262"/>
            <a:ext cx="9873920" cy="858847"/>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ES-L1, GEO, HEO, and SSO orbit types have higher success rate as compared to other orbit types.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266028C4-2AD3-D2FF-3CF8-59BDCB3E0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311" y="1467738"/>
            <a:ext cx="5118033" cy="385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2236" y="4822738"/>
            <a:ext cx="9731150" cy="1183583"/>
          </a:xfrm>
          <a:prstGeom prst="rect">
            <a:avLst/>
          </a:prstGeom>
        </p:spPr>
        <p:txBody>
          <a:bodyPr>
            <a:normAutofit lnSpcReduction="10000"/>
          </a:bodyPr>
          <a:lstStyle/>
          <a:p>
            <a:pPr>
              <a:lnSpc>
                <a:spcPct val="100000"/>
              </a:lnSpc>
              <a:spcBef>
                <a:spcPts val="1400"/>
              </a:spcBef>
            </a:pPr>
            <a:r>
              <a:rPr lang="en-MY" sz="2200" dirty="0">
                <a:solidFill>
                  <a:schemeClr val="accent3">
                    <a:lumMod val="25000"/>
                  </a:schemeClr>
                </a:solidFill>
                <a:latin typeface="Abadi" panose="020B0604020104020204" pitchFamily="34" charset="0"/>
              </a:rPr>
              <a:t>In general, the success rate has been improved with increasing flight number.</a:t>
            </a:r>
          </a:p>
          <a:p>
            <a:pPr>
              <a:lnSpc>
                <a:spcPct val="100000"/>
              </a:lnSpc>
              <a:spcBef>
                <a:spcPts val="1400"/>
              </a:spcBef>
            </a:pPr>
            <a:r>
              <a:rPr lang="en-MY" sz="2200" dirty="0">
                <a:solidFill>
                  <a:schemeClr val="accent3">
                    <a:lumMod val="25000"/>
                  </a:schemeClr>
                </a:solidFill>
                <a:latin typeface="Abadi" panose="020B0604020104020204" pitchFamily="34" charset="0"/>
              </a:rPr>
              <a:t>The obvious case is that the success rate increases with flight number for the VLEO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8AB364DC-5A4B-6823-4704-0ABBADBEB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8375"/>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4261" y="4954605"/>
            <a:ext cx="11194181" cy="791678"/>
          </a:xfrm>
          <a:prstGeom prst="rect">
            <a:avLst/>
          </a:prstGeom>
        </p:spPr>
        <p:txBody>
          <a:bodyPr>
            <a:normAutofit fontScale="92500"/>
          </a:bodyPr>
          <a:lstStyle/>
          <a:p>
            <a:pPr>
              <a:lnSpc>
                <a:spcPct val="100000"/>
              </a:lnSpc>
              <a:spcBef>
                <a:spcPts val="1400"/>
              </a:spcBef>
            </a:pPr>
            <a:r>
              <a:rPr lang="en-MY" sz="2200" dirty="0">
                <a:solidFill>
                  <a:schemeClr val="accent3">
                    <a:lumMod val="25000"/>
                  </a:schemeClr>
                </a:solidFill>
                <a:latin typeface="Abadi" panose="020B0604020104020204" pitchFamily="34" charset="0"/>
              </a:rPr>
              <a:t>The success rate of the launches has been greatly influenced by the weight of payloads in certain orbit types. For example, heavier payloads have higher success rate for VLEO and ISS orbit types.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630D2523-87A2-DB22-AB4F-9E1C7CDB9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8375"/>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4957" y="5217218"/>
            <a:ext cx="10395294" cy="692694"/>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The success rate has been increasing every year as shown in the line chart.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D5F94C18-B2C2-6105-F2EF-B9F73B24E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206" y="1546634"/>
            <a:ext cx="5047448" cy="355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905867"/>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is used in the query to show unique launch sites from the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9F6524A-68E5-8FDF-2EF7-B7F190DC0DDE}"/>
              </a:ext>
            </a:extLst>
          </p:cNvPr>
          <p:cNvPicPr>
            <a:picLocks noChangeAspect="1"/>
          </p:cNvPicPr>
          <p:nvPr/>
        </p:nvPicPr>
        <p:blipFill>
          <a:blip r:embed="rId3"/>
          <a:stretch>
            <a:fillRect/>
          </a:stretch>
        </p:blipFill>
        <p:spPr>
          <a:xfrm>
            <a:off x="2953400" y="1518996"/>
            <a:ext cx="5393258" cy="483881"/>
          </a:xfrm>
          <a:prstGeom prst="rect">
            <a:avLst/>
          </a:prstGeom>
        </p:spPr>
      </p:pic>
      <p:pic>
        <p:nvPicPr>
          <p:cNvPr id="8" name="Picture 7">
            <a:extLst>
              <a:ext uri="{FF2B5EF4-FFF2-40B4-BE49-F238E27FC236}">
                <a16:creationId xmlns:a16="http://schemas.microsoft.com/office/drawing/2014/main" id="{7D798452-932B-C36A-88C0-7B6D9C7D06B3}"/>
              </a:ext>
            </a:extLst>
          </p:cNvPr>
          <p:cNvPicPr>
            <a:picLocks noChangeAspect="1"/>
          </p:cNvPicPr>
          <p:nvPr/>
        </p:nvPicPr>
        <p:blipFill>
          <a:blip r:embed="rId4"/>
          <a:stretch>
            <a:fillRect/>
          </a:stretch>
        </p:blipFill>
        <p:spPr>
          <a:xfrm>
            <a:off x="4695630" y="2080089"/>
            <a:ext cx="1481886" cy="2106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174063"/>
            <a:ext cx="9745589" cy="10523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WHERE and LIKE clauses are used to filter launch sites that contain the substring ‘CCA’ and the query limits to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F48493C-EC55-FD1E-32CB-5C3DB04A0CF1}"/>
              </a:ext>
            </a:extLst>
          </p:cNvPr>
          <p:cNvPicPr>
            <a:picLocks noChangeAspect="1"/>
          </p:cNvPicPr>
          <p:nvPr/>
        </p:nvPicPr>
        <p:blipFill>
          <a:blip r:embed="rId3"/>
          <a:stretch>
            <a:fillRect/>
          </a:stretch>
        </p:blipFill>
        <p:spPr>
          <a:xfrm>
            <a:off x="4119697" y="1409908"/>
            <a:ext cx="2771992" cy="799286"/>
          </a:xfrm>
          <a:prstGeom prst="rect">
            <a:avLst/>
          </a:prstGeom>
        </p:spPr>
      </p:pic>
      <p:pic>
        <p:nvPicPr>
          <p:cNvPr id="8" name="Picture 7">
            <a:extLst>
              <a:ext uri="{FF2B5EF4-FFF2-40B4-BE49-F238E27FC236}">
                <a16:creationId xmlns:a16="http://schemas.microsoft.com/office/drawing/2014/main" id="{50D48835-F9F2-5A82-A256-91177C015665}"/>
              </a:ext>
            </a:extLst>
          </p:cNvPr>
          <p:cNvPicPr>
            <a:picLocks noChangeAspect="1"/>
          </p:cNvPicPr>
          <p:nvPr/>
        </p:nvPicPr>
        <p:blipFill>
          <a:blip r:embed="rId4"/>
          <a:stretch>
            <a:fillRect/>
          </a:stretch>
        </p:blipFill>
        <p:spPr>
          <a:xfrm>
            <a:off x="1223205" y="2209194"/>
            <a:ext cx="10260531" cy="24396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245089"/>
            <a:ext cx="9745589" cy="9945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function is used to calculate the sum of all payload masses where the customer is NASA (CRS).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 name="Picture 9">
            <a:extLst>
              <a:ext uri="{FF2B5EF4-FFF2-40B4-BE49-F238E27FC236}">
                <a16:creationId xmlns:a16="http://schemas.microsoft.com/office/drawing/2014/main" id="{CDC7DD53-5A68-FB5F-51D7-19C0499A1720}"/>
              </a:ext>
            </a:extLst>
          </p:cNvPr>
          <p:cNvPicPr>
            <a:picLocks noChangeAspect="1"/>
          </p:cNvPicPr>
          <p:nvPr/>
        </p:nvPicPr>
        <p:blipFill>
          <a:blip r:embed="rId3"/>
          <a:stretch>
            <a:fillRect/>
          </a:stretch>
        </p:blipFill>
        <p:spPr>
          <a:xfrm>
            <a:off x="5364069" y="2382862"/>
            <a:ext cx="1055982" cy="1115307"/>
          </a:xfrm>
          <a:prstGeom prst="rect">
            <a:avLst/>
          </a:prstGeom>
        </p:spPr>
      </p:pic>
      <p:pic>
        <p:nvPicPr>
          <p:cNvPr id="12" name="Picture 11">
            <a:extLst>
              <a:ext uri="{FF2B5EF4-FFF2-40B4-BE49-F238E27FC236}">
                <a16:creationId xmlns:a16="http://schemas.microsoft.com/office/drawing/2014/main" id="{253A2013-440E-9D65-2E35-30C7B60B684A}"/>
              </a:ext>
            </a:extLst>
          </p:cNvPr>
          <p:cNvPicPr>
            <a:picLocks noChangeAspect="1"/>
          </p:cNvPicPr>
          <p:nvPr/>
        </p:nvPicPr>
        <p:blipFill>
          <a:blip r:embed="rId4"/>
          <a:stretch>
            <a:fillRect/>
          </a:stretch>
        </p:blipFill>
        <p:spPr>
          <a:xfrm>
            <a:off x="2652068" y="1627487"/>
            <a:ext cx="6589025" cy="6633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3639" y="5116312"/>
            <a:ext cx="9745589" cy="11100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AVG() function is used to calculate the average of all payload masses where the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E02730D-F141-49DD-C43B-D7B751D5CFE5}"/>
              </a:ext>
            </a:extLst>
          </p:cNvPr>
          <p:cNvPicPr>
            <a:picLocks noChangeAspect="1"/>
          </p:cNvPicPr>
          <p:nvPr/>
        </p:nvPicPr>
        <p:blipFill>
          <a:blip r:embed="rId3"/>
          <a:stretch>
            <a:fillRect/>
          </a:stretch>
        </p:blipFill>
        <p:spPr>
          <a:xfrm>
            <a:off x="2667893" y="1832629"/>
            <a:ext cx="6856214" cy="741213"/>
          </a:xfrm>
          <a:prstGeom prst="rect">
            <a:avLst/>
          </a:prstGeom>
        </p:spPr>
      </p:pic>
      <p:pic>
        <p:nvPicPr>
          <p:cNvPr id="8" name="Picture 7">
            <a:extLst>
              <a:ext uri="{FF2B5EF4-FFF2-40B4-BE49-F238E27FC236}">
                <a16:creationId xmlns:a16="http://schemas.microsoft.com/office/drawing/2014/main" id="{57321DE3-7B87-7322-A5E0-FD771F2740C9}"/>
              </a:ext>
            </a:extLst>
          </p:cNvPr>
          <p:cNvPicPr>
            <a:picLocks noChangeAspect="1"/>
          </p:cNvPicPr>
          <p:nvPr/>
        </p:nvPicPr>
        <p:blipFill>
          <a:blip r:embed="rId4"/>
          <a:stretch>
            <a:fillRect/>
          </a:stretch>
        </p:blipFill>
        <p:spPr>
          <a:xfrm>
            <a:off x="5430761" y="2824164"/>
            <a:ext cx="741083" cy="9681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5139" y="4780581"/>
            <a:ext cx="9745589" cy="8987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 function here is used to find the earliest date where the landing outcome of ground pad is successful.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AFD3470E-7B36-FDB0-7F19-C4448F8D6795}"/>
              </a:ext>
            </a:extLst>
          </p:cNvPr>
          <p:cNvPicPr>
            <a:picLocks noChangeAspect="1"/>
          </p:cNvPicPr>
          <p:nvPr/>
        </p:nvPicPr>
        <p:blipFill>
          <a:blip r:embed="rId3"/>
          <a:stretch>
            <a:fillRect/>
          </a:stretch>
        </p:blipFill>
        <p:spPr>
          <a:xfrm>
            <a:off x="5457556" y="2581434"/>
            <a:ext cx="1276888" cy="932684"/>
          </a:xfrm>
          <a:prstGeom prst="rect">
            <a:avLst/>
          </a:prstGeom>
        </p:spPr>
      </p:pic>
      <p:pic>
        <p:nvPicPr>
          <p:cNvPr id="10" name="Picture 9">
            <a:extLst>
              <a:ext uri="{FF2B5EF4-FFF2-40B4-BE49-F238E27FC236}">
                <a16:creationId xmlns:a16="http://schemas.microsoft.com/office/drawing/2014/main" id="{892A38CA-9AEC-5397-4AEA-590698ECE931}"/>
              </a:ext>
            </a:extLst>
          </p:cNvPr>
          <p:cNvPicPr>
            <a:picLocks noChangeAspect="1"/>
          </p:cNvPicPr>
          <p:nvPr/>
        </p:nvPicPr>
        <p:blipFill>
          <a:blip r:embed="rId4"/>
          <a:stretch>
            <a:fillRect/>
          </a:stretch>
        </p:blipFill>
        <p:spPr>
          <a:xfrm>
            <a:off x="3156630" y="1582040"/>
            <a:ext cx="6199126" cy="8367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6145" y="4973086"/>
            <a:ext cx="10000659" cy="105248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WHERE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clauses are used to filter the landing outcomes which have successfully landed on a drone ship and having the payload mass between 4000 KG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A4C21E7-2A34-2659-C94E-32FE5B8DB9A6}"/>
              </a:ext>
            </a:extLst>
          </p:cNvPr>
          <p:cNvPicPr>
            <a:picLocks noChangeAspect="1"/>
          </p:cNvPicPr>
          <p:nvPr/>
        </p:nvPicPr>
        <p:blipFill>
          <a:blip r:embed="rId3"/>
          <a:stretch>
            <a:fillRect/>
          </a:stretch>
        </p:blipFill>
        <p:spPr>
          <a:xfrm>
            <a:off x="1410134" y="1887320"/>
            <a:ext cx="9583487" cy="657317"/>
          </a:xfrm>
          <a:prstGeom prst="rect">
            <a:avLst/>
          </a:prstGeom>
        </p:spPr>
      </p:pic>
      <p:pic>
        <p:nvPicPr>
          <p:cNvPr id="7" name="Picture 6">
            <a:extLst>
              <a:ext uri="{FF2B5EF4-FFF2-40B4-BE49-F238E27FC236}">
                <a16:creationId xmlns:a16="http://schemas.microsoft.com/office/drawing/2014/main" id="{6CD2F656-BD01-F936-199E-71C4DD206E64}"/>
              </a:ext>
            </a:extLst>
          </p:cNvPr>
          <p:cNvPicPr>
            <a:picLocks noChangeAspect="1"/>
          </p:cNvPicPr>
          <p:nvPr/>
        </p:nvPicPr>
        <p:blipFill>
          <a:blip r:embed="rId4"/>
          <a:stretch>
            <a:fillRect/>
          </a:stretch>
        </p:blipFill>
        <p:spPr>
          <a:xfrm>
            <a:off x="5227306" y="2580187"/>
            <a:ext cx="1543265" cy="19528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551398"/>
            <a:ext cx="10295256" cy="47679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(EDA) with SQL and visualization</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Machine learning prediction </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(EDA) result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Machine learning prediction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0641" y="4742080"/>
            <a:ext cx="9745589" cy="102345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COUNT() function counts the number of rows in the data and by grouping the mission outcomes, there are in total of 100 successful outcomes and 1 failed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DD3DA11-A3B2-9DE6-C9D9-A7A8C6FE779B}"/>
              </a:ext>
            </a:extLst>
          </p:cNvPr>
          <p:cNvPicPr>
            <a:picLocks noChangeAspect="1"/>
          </p:cNvPicPr>
          <p:nvPr/>
        </p:nvPicPr>
        <p:blipFill>
          <a:blip r:embed="rId3"/>
          <a:stretch>
            <a:fillRect/>
          </a:stretch>
        </p:blipFill>
        <p:spPr>
          <a:xfrm>
            <a:off x="3184201" y="1578154"/>
            <a:ext cx="5687219" cy="847843"/>
          </a:xfrm>
          <a:prstGeom prst="rect">
            <a:avLst/>
          </a:prstGeom>
        </p:spPr>
      </p:pic>
      <p:pic>
        <p:nvPicPr>
          <p:cNvPr id="8" name="Picture 7">
            <a:extLst>
              <a:ext uri="{FF2B5EF4-FFF2-40B4-BE49-F238E27FC236}">
                <a16:creationId xmlns:a16="http://schemas.microsoft.com/office/drawing/2014/main" id="{4DEE1FE8-7E1B-CE99-A7F3-F27C51B529A2}"/>
              </a:ext>
            </a:extLst>
          </p:cNvPr>
          <p:cNvPicPr>
            <a:picLocks noChangeAspect="1"/>
          </p:cNvPicPr>
          <p:nvPr/>
        </p:nvPicPr>
        <p:blipFill>
          <a:blip r:embed="rId4"/>
          <a:stretch>
            <a:fillRect/>
          </a:stretch>
        </p:blipFill>
        <p:spPr>
          <a:xfrm>
            <a:off x="4302064" y="2590683"/>
            <a:ext cx="3162741" cy="16766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457435"/>
            <a:ext cx="9745589" cy="62573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subquery is used to find the booster versions that have the maximum payload mass from the data.</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87088FD-2B32-856F-3955-D8BA2C62AD98}"/>
              </a:ext>
            </a:extLst>
          </p:cNvPr>
          <p:cNvPicPr>
            <a:picLocks noChangeAspect="1"/>
          </p:cNvPicPr>
          <p:nvPr/>
        </p:nvPicPr>
        <p:blipFill>
          <a:blip r:embed="rId3"/>
          <a:stretch>
            <a:fillRect/>
          </a:stretch>
        </p:blipFill>
        <p:spPr>
          <a:xfrm>
            <a:off x="1017186" y="2545340"/>
            <a:ext cx="6674457" cy="625731"/>
          </a:xfrm>
          <a:prstGeom prst="rect">
            <a:avLst/>
          </a:prstGeom>
        </p:spPr>
      </p:pic>
      <p:pic>
        <p:nvPicPr>
          <p:cNvPr id="8" name="Picture 7">
            <a:extLst>
              <a:ext uri="{FF2B5EF4-FFF2-40B4-BE49-F238E27FC236}">
                <a16:creationId xmlns:a16="http://schemas.microsoft.com/office/drawing/2014/main" id="{B5E30B85-285B-C491-F5C0-E33A37D687D1}"/>
              </a:ext>
            </a:extLst>
          </p:cNvPr>
          <p:cNvPicPr>
            <a:picLocks noChangeAspect="1"/>
          </p:cNvPicPr>
          <p:nvPr/>
        </p:nvPicPr>
        <p:blipFill>
          <a:blip r:embed="rId4"/>
          <a:stretch>
            <a:fillRect/>
          </a:stretch>
        </p:blipFill>
        <p:spPr>
          <a:xfrm>
            <a:off x="8075585" y="1538093"/>
            <a:ext cx="1155042" cy="38151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2901" y="4957011"/>
            <a:ext cx="10015893" cy="89238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WHERE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clauses are used to filter the booster version and launch site  having landing outcomes which have failed to land on a drone ship and it happened in the year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77C2027-6FE9-B0F3-9037-F6B18F78CD68}"/>
              </a:ext>
            </a:extLst>
          </p:cNvPr>
          <p:cNvPicPr>
            <a:picLocks noChangeAspect="1"/>
          </p:cNvPicPr>
          <p:nvPr/>
        </p:nvPicPr>
        <p:blipFill>
          <a:blip r:embed="rId3"/>
          <a:stretch>
            <a:fillRect/>
          </a:stretch>
        </p:blipFill>
        <p:spPr>
          <a:xfrm>
            <a:off x="2048411" y="1685978"/>
            <a:ext cx="8343928" cy="710580"/>
          </a:xfrm>
          <a:prstGeom prst="rect">
            <a:avLst/>
          </a:prstGeom>
        </p:spPr>
      </p:pic>
      <p:pic>
        <p:nvPicPr>
          <p:cNvPr id="8" name="Picture 7">
            <a:extLst>
              <a:ext uri="{FF2B5EF4-FFF2-40B4-BE49-F238E27FC236}">
                <a16:creationId xmlns:a16="http://schemas.microsoft.com/office/drawing/2014/main" id="{F73ACFC8-C0EE-0291-4D19-1F90B9F72270}"/>
              </a:ext>
            </a:extLst>
          </p:cNvPr>
          <p:cNvPicPr>
            <a:picLocks noChangeAspect="1"/>
          </p:cNvPicPr>
          <p:nvPr/>
        </p:nvPicPr>
        <p:blipFill>
          <a:blip r:embed="rId4"/>
          <a:stretch>
            <a:fillRect/>
          </a:stretch>
        </p:blipFill>
        <p:spPr>
          <a:xfrm>
            <a:off x="4209109" y="2643754"/>
            <a:ext cx="3072830" cy="13477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9134" y="4953834"/>
            <a:ext cx="11290432" cy="104789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COUNT() function is used to count the total number of rows and the WHERE clause is used to filter the date set between 2010-06-04 and 2017-03-20. The query is then grouped by the landing outcome using GROUP BY clause and the ORDER BY clause is used to order the grouped landing outcome in descending order.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16F1BDE-DF00-278D-2818-DFB518D05FDB}"/>
              </a:ext>
            </a:extLst>
          </p:cNvPr>
          <p:cNvPicPr>
            <a:picLocks noChangeAspect="1"/>
          </p:cNvPicPr>
          <p:nvPr/>
        </p:nvPicPr>
        <p:blipFill>
          <a:blip r:embed="rId3"/>
          <a:stretch>
            <a:fillRect/>
          </a:stretch>
        </p:blipFill>
        <p:spPr>
          <a:xfrm>
            <a:off x="1413648" y="2316648"/>
            <a:ext cx="5782482" cy="1047896"/>
          </a:xfrm>
          <a:prstGeom prst="rect">
            <a:avLst/>
          </a:prstGeom>
        </p:spPr>
      </p:pic>
      <p:pic>
        <p:nvPicPr>
          <p:cNvPr id="8" name="Picture 7">
            <a:extLst>
              <a:ext uri="{FF2B5EF4-FFF2-40B4-BE49-F238E27FC236}">
                <a16:creationId xmlns:a16="http://schemas.microsoft.com/office/drawing/2014/main" id="{88057397-891A-C29B-D970-93D03307BD9E}"/>
              </a:ext>
            </a:extLst>
          </p:cNvPr>
          <p:cNvPicPr>
            <a:picLocks noChangeAspect="1"/>
          </p:cNvPicPr>
          <p:nvPr/>
        </p:nvPicPr>
        <p:blipFill>
          <a:blip r:embed="rId4"/>
          <a:stretch>
            <a:fillRect/>
          </a:stretch>
        </p:blipFill>
        <p:spPr>
          <a:xfrm>
            <a:off x="7595123" y="1567283"/>
            <a:ext cx="2068227" cy="32512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99400" y="5229953"/>
            <a:ext cx="9745589" cy="8116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Based on the screenshot shown above, the launch sites are located on the coasts of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Folium Map</a:t>
            </a:r>
          </a:p>
        </p:txBody>
      </p:sp>
      <p:pic>
        <p:nvPicPr>
          <p:cNvPr id="6" name="Picture 5">
            <a:extLst>
              <a:ext uri="{FF2B5EF4-FFF2-40B4-BE49-F238E27FC236}">
                <a16:creationId xmlns:a16="http://schemas.microsoft.com/office/drawing/2014/main" id="{B260C456-AECF-3E8A-B240-5620F004148F}"/>
              </a:ext>
            </a:extLst>
          </p:cNvPr>
          <p:cNvPicPr>
            <a:picLocks noChangeAspect="1"/>
          </p:cNvPicPr>
          <p:nvPr/>
        </p:nvPicPr>
        <p:blipFill>
          <a:blip r:embed="rId3"/>
          <a:stretch>
            <a:fillRect/>
          </a:stretch>
        </p:blipFill>
        <p:spPr>
          <a:xfrm>
            <a:off x="1790299" y="1486956"/>
            <a:ext cx="8774209" cy="35018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12145" y="4606666"/>
            <a:ext cx="7873466" cy="10664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t>
            </a:r>
            <a:r>
              <a:rPr lang="en-US" sz="2200" dirty="0">
                <a:solidFill>
                  <a:srgbClr val="00B050"/>
                </a:solidFill>
                <a:latin typeface="Abadi"/>
              </a:rPr>
              <a:t>Green</a:t>
            </a:r>
            <a:r>
              <a:rPr lang="en-US" sz="2200" dirty="0">
                <a:solidFill>
                  <a:schemeClr val="accent3">
                    <a:lumMod val="25000"/>
                  </a:schemeClr>
                </a:solidFill>
                <a:latin typeface="Abadi"/>
              </a:rPr>
              <a:t> markers indicate successful launches whereas </a:t>
            </a:r>
            <a:r>
              <a:rPr lang="en-US" sz="2200" dirty="0">
                <a:solidFill>
                  <a:srgbClr val="FF0000"/>
                </a:solidFill>
                <a:latin typeface="Abadi"/>
              </a:rPr>
              <a:t>Red</a:t>
            </a:r>
            <a:r>
              <a:rPr lang="en-US" sz="2200" dirty="0">
                <a:solidFill>
                  <a:schemeClr val="accent3">
                    <a:lumMod val="25000"/>
                  </a:schemeClr>
                </a:solidFill>
                <a:latin typeface="Abadi"/>
              </a:rPr>
              <a:t> markers indicate failed launches in each site on the map.</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Markers on Folium Map</a:t>
            </a:r>
          </a:p>
        </p:txBody>
      </p:sp>
      <p:pic>
        <p:nvPicPr>
          <p:cNvPr id="4" name="Picture 3">
            <a:extLst>
              <a:ext uri="{FF2B5EF4-FFF2-40B4-BE49-F238E27FC236}">
                <a16:creationId xmlns:a16="http://schemas.microsoft.com/office/drawing/2014/main" id="{3445D0AC-677D-CC07-5FF7-D61787461F89}"/>
              </a:ext>
            </a:extLst>
          </p:cNvPr>
          <p:cNvPicPr>
            <a:picLocks noChangeAspect="1"/>
          </p:cNvPicPr>
          <p:nvPr/>
        </p:nvPicPr>
        <p:blipFill>
          <a:blip r:embed="rId3"/>
          <a:stretch>
            <a:fillRect/>
          </a:stretch>
        </p:blipFill>
        <p:spPr>
          <a:xfrm>
            <a:off x="860422" y="1566016"/>
            <a:ext cx="1962424" cy="2029108"/>
          </a:xfrm>
          <a:prstGeom prst="rect">
            <a:avLst/>
          </a:prstGeom>
        </p:spPr>
      </p:pic>
      <p:pic>
        <p:nvPicPr>
          <p:cNvPr id="7" name="Picture 6">
            <a:extLst>
              <a:ext uri="{FF2B5EF4-FFF2-40B4-BE49-F238E27FC236}">
                <a16:creationId xmlns:a16="http://schemas.microsoft.com/office/drawing/2014/main" id="{E9E855FD-7633-7B92-A03B-96194C7E0AF3}"/>
              </a:ext>
            </a:extLst>
          </p:cNvPr>
          <p:cNvPicPr>
            <a:picLocks noChangeAspect="1"/>
          </p:cNvPicPr>
          <p:nvPr/>
        </p:nvPicPr>
        <p:blipFill>
          <a:blip r:embed="rId4"/>
          <a:stretch>
            <a:fillRect/>
          </a:stretch>
        </p:blipFill>
        <p:spPr>
          <a:xfrm>
            <a:off x="4071835" y="1480535"/>
            <a:ext cx="2567101" cy="2251843"/>
          </a:xfrm>
          <a:prstGeom prst="rect">
            <a:avLst/>
          </a:prstGeom>
        </p:spPr>
      </p:pic>
      <p:pic>
        <p:nvPicPr>
          <p:cNvPr id="10" name="Picture 9">
            <a:extLst>
              <a:ext uri="{FF2B5EF4-FFF2-40B4-BE49-F238E27FC236}">
                <a16:creationId xmlns:a16="http://schemas.microsoft.com/office/drawing/2014/main" id="{6EFAED23-5738-4510-397A-652E4CC5C58D}"/>
              </a:ext>
            </a:extLst>
          </p:cNvPr>
          <p:cNvPicPr>
            <a:picLocks noChangeAspect="1"/>
          </p:cNvPicPr>
          <p:nvPr/>
        </p:nvPicPr>
        <p:blipFill>
          <a:blip r:embed="rId5"/>
          <a:stretch>
            <a:fillRect/>
          </a:stretch>
        </p:blipFill>
        <p:spPr>
          <a:xfrm>
            <a:off x="7887925" y="1510929"/>
            <a:ext cx="2467319" cy="2191056"/>
          </a:xfrm>
          <a:prstGeom prst="rect">
            <a:avLst/>
          </a:prstGeom>
        </p:spPr>
      </p:pic>
      <p:pic>
        <p:nvPicPr>
          <p:cNvPr id="12" name="Picture 11">
            <a:extLst>
              <a:ext uri="{FF2B5EF4-FFF2-40B4-BE49-F238E27FC236}">
                <a16:creationId xmlns:a16="http://schemas.microsoft.com/office/drawing/2014/main" id="{7339B25B-BFCD-4DEF-9638-A285C25021C8}"/>
              </a:ext>
            </a:extLst>
          </p:cNvPr>
          <p:cNvPicPr>
            <a:picLocks noChangeAspect="1"/>
          </p:cNvPicPr>
          <p:nvPr/>
        </p:nvPicPr>
        <p:blipFill>
          <a:blip r:embed="rId6"/>
          <a:stretch>
            <a:fillRect/>
          </a:stretch>
        </p:blipFill>
        <p:spPr>
          <a:xfrm>
            <a:off x="770011" y="4166400"/>
            <a:ext cx="2095792" cy="215295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3535" y="2199013"/>
            <a:ext cx="5479904" cy="29625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distance between one of the sites, CCAFS SLC-40 to the nearest railway, which is about 1.29 KM away.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 to Other Locations</a:t>
            </a:r>
          </a:p>
        </p:txBody>
      </p:sp>
      <p:pic>
        <p:nvPicPr>
          <p:cNvPr id="4" name="Picture 3">
            <a:extLst>
              <a:ext uri="{FF2B5EF4-FFF2-40B4-BE49-F238E27FC236}">
                <a16:creationId xmlns:a16="http://schemas.microsoft.com/office/drawing/2014/main" id="{3D74CC5C-2E7C-04A2-7759-5611D93A4A0B}"/>
              </a:ext>
            </a:extLst>
          </p:cNvPr>
          <p:cNvPicPr>
            <a:picLocks noChangeAspect="1"/>
          </p:cNvPicPr>
          <p:nvPr/>
        </p:nvPicPr>
        <p:blipFill>
          <a:blip r:embed="rId3"/>
          <a:stretch>
            <a:fillRect/>
          </a:stretch>
        </p:blipFill>
        <p:spPr>
          <a:xfrm>
            <a:off x="616096" y="1846199"/>
            <a:ext cx="5479904" cy="417937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36371" y="5555648"/>
            <a:ext cx="7582880" cy="67074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can clearly see that KSC LC-39A has the most successful launches out of all the sites,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All Sites</a:t>
            </a:r>
          </a:p>
        </p:txBody>
      </p:sp>
      <p:pic>
        <p:nvPicPr>
          <p:cNvPr id="7" name="Picture 6">
            <a:extLst>
              <a:ext uri="{FF2B5EF4-FFF2-40B4-BE49-F238E27FC236}">
                <a16:creationId xmlns:a16="http://schemas.microsoft.com/office/drawing/2014/main" id="{E011434A-AF1B-6BDF-5923-39AF4006910F}"/>
              </a:ext>
            </a:extLst>
          </p:cNvPr>
          <p:cNvPicPr>
            <a:picLocks noChangeAspect="1"/>
          </p:cNvPicPr>
          <p:nvPr/>
        </p:nvPicPr>
        <p:blipFill>
          <a:blip r:embed="rId3"/>
          <a:stretch>
            <a:fillRect/>
          </a:stretch>
        </p:blipFill>
        <p:spPr>
          <a:xfrm>
            <a:off x="1262163" y="1417834"/>
            <a:ext cx="9813379" cy="40341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0575"/>
            <a:ext cx="9199509" cy="4504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by an alternate company to bid against SpaceX for a rocket launch.</a:t>
            </a: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2000" dirty="0">
                <a:solidFill>
                  <a:schemeClr val="accent3">
                    <a:lumMod val="25000"/>
                  </a:schemeClr>
                </a:solidFill>
                <a:latin typeface="Abadi" panose="020B0604020104020204" pitchFamily="34" charset="0"/>
              </a:rPr>
              <a:t>- Which factors determine the success or failure of a rocket landing?</a:t>
            </a:r>
          </a:p>
          <a:p>
            <a:pPr lvl="1">
              <a:spcBef>
                <a:spcPts val="1400"/>
              </a:spcBef>
              <a:buFontTx/>
              <a:buChar char="-"/>
            </a:pPr>
            <a:r>
              <a:rPr lang="en-US" sz="2000" dirty="0">
                <a:solidFill>
                  <a:schemeClr val="accent3">
                    <a:lumMod val="25000"/>
                  </a:schemeClr>
                </a:solidFill>
                <a:latin typeface="Abadi" panose="020B0604020104020204" pitchFamily="34" charset="0"/>
              </a:rPr>
              <a:t>What are the effects of each relationship of the rocket variables on the outcome?</a:t>
            </a:r>
          </a:p>
          <a:p>
            <a:pPr lvl="1">
              <a:spcBef>
                <a:spcPts val="1400"/>
              </a:spcBef>
              <a:buFontTx/>
              <a:buChar char="-"/>
            </a:pPr>
            <a:r>
              <a:rPr lang="en-US" sz="2000" dirty="0">
                <a:solidFill>
                  <a:schemeClr val="accent3">
                    <a:lumMod val="25000"/>
                  </a:schemeClr>
                </a:solidFill>
                <a:latin typeface="Abadi" panose="020B0604020104020204" pitchFamily="34" charset="0"/>
              </a:rPr>
              <a:t>Conditions that aid SpaceX to achieve highest rocket landing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13368" y="5269753"/>
            <a:ext cx="8539548" cy="6768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a 76.9% success rate and a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BF8F5CF5-BA7D-327F-3AB1-B35DE26F17D7}"/>
              </a:ext>
            </a:extLst>
          </p:cNvPr>
          <p:cNvPicPr>
            <a:picLocks noChangeAspect="1"/>
          </p:cNvPicPr>
          <p:nvPr/>
        </p:nvPicPr>
        <p:blipFill>
          <a:blip r:embed="rId3"/>
          <a:stretch>
            <a:fillRect/>
          </a:stretch>
        </p:blipFill>
        <p:spPr>
          <a:xfrm>
            <a:off x="593961" y="1690988"/>
            <a:ext cx="11004077" cy="33228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20680" y="5685695"/>
            <a:ext cx="7214262"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Low Payload Mass vs. Launch Outcome Scatter Plot for All Sites </a:t>
            </a:r>
          </a:p>
        </p:txBody>
      </p:sp>
      <p:pic>
        <p:nvPicPr>
          <p:cNvPr id="4" name="Picture 3">
            <a:extLst>
              <a:ext uri="{FF2B5EF4-FFF2-40B4-BE49-F238E27FC236}">
                <a16:creationId xmlns:a16="http://schemas.microsoft.com/office/drawing/2014/main" id="{5FF0F8B5-98A2-93E1-7B6B-B386D94152DB}"/>
              </a:ext>
            </a:extLst>
          </p:cNvPr>
          <p:cNvPicPr>
            <a:picLocks noChangeAspect="1"/>
          </p:cNvPicPr>
          <p:nvPr/>
        </p:nvPicPr>
        <p:blipFill rotWithShape="1">
          <a:blip r:embed="rId3"/>
          <a:srcRect l="1190" t="20059"/>
          <a:stretch/>
        </p:blipFill>
        <p:spPr>
          <a:xfrm>
            <a:off x="770011" y="1901140"/>
            <a:ext cx="10468191" cy="34446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01965" y="5659814"/>
            <a:ext cx="7366571" cy="5906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 weighted payloads have lower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 Payload Mass vs. Launch Outcome Scatter Plot for All Sites </a:t>
            </a:r>
          </a:p>
        </p:txBody>
      </p:sp>
      <p:pic>
        <p:nvPicPr>
          <p:cNvPr id="7" name="Picture 6">
            <a:extLst>
              <a:ext uri="{FF2B5EF4-FFF2-40B4-BE49-F238E27FC236}">
                <a16:creationId xmlns:a16="http://schemas.microsoft.com/office/drawing/2014/main" id="{A2640A26-67D2-977E-7304-C24957D1CE61}"/>
              </a:ext>
            </a:extLst>
          </p:cNvPr>
          <p:cNvPicPr>
            <a:picLocks noChangeAspect="1"/>
          </p:cNvPicPr>
          <p:nvPr/>
        </p:nvPicPr>
        <p:blipFill>
          <a:blip r:embed="rId3"/>
          <a:stretch>
            <a:fillRect/>
          </a:stretch>
        </p:blipFill>
        <p:spPr>
          <a:xfrm>
            <a:off x="869826" y="1860565"/>
            <a:ext cx="10230850" cy="3406561"/>
          </a:xfrm>
          <a:prstGeom prst="rect">
            <a:avLst/>
          </a:prstGeom>
        </p:spPr>
      </p:pic>
    </p:spTree>
    <p:extLst>
      <p:ext uri="{BB962C8B-B14F-4D97-AF65-F5344CB8AC3E}">
        <p14:creationId xmlns:p14="http://schemas.microsoft.com/office/powerpoint/2010/main" val="710111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95138" y="1627931"/>
            <a:ext cx="5325989" cy="381158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Based on the bar chart and the table, it is clear that the best model with the highest accuracy is Decision Tree Classifier, 89.0% training accuracy and 94.0% test accuracy. The best parameters of this classifier is shown below.</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42" name="Picture 2">
            <a:extLst>
              <a:ext uri="{FF2B5EF4-FFF2-40B4-BE49-F238E27FC236}">
                <a16:creationId xmlns:a16="http://schemas.microsoft.com/office/drawing/2014/main" id="{FF5AC5C0-5DA0-811B-5F30-59A97B48F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702" y="1627931"/>
            <a:ext cx="4629909" cy="33344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95B281-CED9-ACD2-0600-861880D0E71C}"/>
              </a:ext>
            </a:extLst>
          </p:cNvPr>
          <p:cNvPicPr>
            <a:picLocks noChangeAspect="1"/>
          </p:cNvPicPr>
          <p:nvPr/>
        </p:nvPicPr>
        <p:blipFill>
          <a:blip r:embed="rId4"/>
          <a:stretch>
            <a:fillRect/>
          </a:stretch>
        </p:blipFill>
        <p:spPr>
          <a:xfrm>
            <a:off x="2298005" y="4144461"/>
            <a:ext cx="3923122" cy="1635927"/>
          </a:xfrm>
          <a:prstGeom prst="rect">
            <a:avLst/>
          </a:prstGeom>
        </p:spPr>
      </p:pic>
      <p:pic>
        <p:nvPicPr>
          <p:cNvPr id="7" name="Picture 6">
            <a:extLst>
              <a:ext uri="{FF2B5EF4-FFF2-40B4-BE49-F238E27FC236}">
                <a16:creationId xmlns:a16="http://schemas.microsoft.com/office/drawing/2014/main" id="{439E097D-91C4-571B-FDBD-275A8B8DE0AC}"/>
              </a:ext>
            </a:extLst>
          </p:cNvPr>
          <p:cNvPicPr>
            <a:picLocks noChangeAspect="1"/>
          </p:cNvPicPr>
          <p:nvPr/>
        </p:nvPicPr>
        <p:blipFill>
          <a:blip r:embed="rId5"/>
          <a:stretch>
            <a:fillRect/>
          </a:stretch>
        </p:blipFill>
        <p:spPr>
          <a:xfrm>
            <a:off x="770011" y="6011088"/>
            <a:ext cx="9192126" cy="3040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8412" y="1628777"/>
            <a:ext cx="65816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Decision Tree Classifier is shown here. </a:t>
            </a:r>
          </a:p>
          <a:p>
            <a:pPr>
              <a:lnSpc>
                <a:spcPct val="100000"/>
              </a:lnSpc>
              <a:spcBef>
                <a:spcPts val="1400"/>
              </a:spcBef>
            </a:pPr>
            <a:r>
              <a:rPr lang="en-US" sz="2200" dirty="0">
                <a:solidFill>
                  <a:schemeClr val="accent3">
                    <a:lumMod val="25000"/>
                  </a:schemeClr>
                </a:solidFill>
                <a:latin typeface="Abadi" panose="020B0604020104020204" pitchFamily="34" charset="0"/>
              </a:rPr>
              <a:t>Only one sample has been misclassified by the algorithm. </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there is a big number of true positive and true negative as compared to false positive and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8D11FD86-DC2F-3771-C30E-7446CE188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51" y="1998328"/>
            <a:ext cx="4768414" cy="368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096911"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success rate increases with an increased in flight number.</a:t>
            </a:r>
          </a:p>
          <a:p>
            <a:pPr>
              <a:lnSpc>
                <a:spcPct val="100000"/>
              </a:lnSpc>
              <a:spcBef>
                <a:spcPts val="1400"/>
              </a:spcBef>
            </a:pPr>
            <a:r>
              <a:rPr lang="en-US" sz="2400" dirty="0">
                <a:solidFill>
                  <a:schemeClr val="accent3">
                    <a:lumMod val="25000"/>
                  </a:schemeClr>
                </a:solidFill>
                <a:latin typeface="Abadi" panose="020B0604020104020204" pitchFamily="34" charset="0"/>
              </a:rPr>
              <a:t>KSC LC-39A has the most successful launches of any site.</a:t>
            </a:r>
          </a:p>
          <a:p>
            <a:pPr>
              <a:lnSpc>
                <a:spcPct val="100000"/>
              </a:lnSpc>
              <a:spcBef>
                <a:spcPts val="1400"/>
              </a:spcBef>
            </a:pPr>
            <a:r>
              <a:rPr lang="en-MY" sz="2400" dirty="0">
                <a:solidFill>
                  <a:schemeClr val="accent3">
                    <a:lumMod val="25000"/>
                  </a:schemeClr>
                </a:solidFill>
                <a:latin typeface="Abadi" panose="020B0604020104020204" pitchFamily="34" charset="0"/>
              </a:rPr>
              <a:t>ES-L1, GEO, HEO, and SSO orbit types have higher success rate.</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launch success rate has been increasing throughout the years from 2013 to 2020.</a:t>
            </a:r>
          </a:p>
          <a:p>
            <a:pPr>
              <a:lnSpc>
                <a:spcPct val="100000"/>
              </a:lnSpc>
              <a:spcBef>
                <a:spcPts val="1400"/>
              </a:spcBef>
            </a:pPr>
            <a:r>
              <a:rPr lang="en-US" sz="2400" dirty="0">
                <a:solidFill>
                  <a:schemeClr val="accent3">
                    <a:lumMod val="25000"/>
                  </a:schemeClr>
                </a:solidFill>
                <a:latin typeface="Abadi" panose="020B0604020104020204" pitchFamily="34" charset="0"/>
              </a:rPr>
              <a:t>Decision Tree Classifier can be used to predict the outcome of a landing and increase the profit.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8559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REST API</a:t>
            </a:r>
          </a:p>
          <a:p>
            <a:pPr lvl="1">
              <a:lnSpc>
                <a:spcPct val="120000"/>
              </a:lnSpc>
              <a:spcBef>
                <a:spcPts val="1400"/>
              </a:spcBef>
            </a:pPr>
            <a:r>
              <a:rPr lang="en-US" sz="7200" dirty="0">
                <a:solidFill>
                  <a:schemeClr val="bg2">
                    <a:lumMod val="50000"/>
                  </a:schemeClr>
                </a:solidFill>
                <a:latin typeface="Abadi"/>
              </a:rPr>
              <a:t>Web scraping from Wikipedia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Dropping irrelevant columns</a:t>
            </a:r>
          </a:p>
          <a:p>
            <a:pPr lvl="1">
              <a:lnSpc>
                <a:spcPct val="120000"/>
              </a:lnSpc>
              <a:spcBef>
                <a:spcPts val="1400"/>
              </a:spcBef>
            </a:pPr>
            <a:r>
              <a:rPr lang="en-US" sz="7200" dirty="0">
                <a:solidFill>
                  <a:schemeClr val="bg2">
                    <a:lumMod val="50000"/>
                  </a:schemeClr>
                </a:solidFill>
                <a:latin typeface="Abadi"/>
              </a:rPr>
              <a:t>Applied one hot encoding to categorical variables</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6032" y="1472042"/>
            <a:ext cx="11763910" cy="4868714"/>
          </a:xfrm>
          <a:prstGeom prst="rect">
            <a:avLst/>
          </a:prstGeom>
        </p:spPr>
        <p:txBody>
          <a:bodyPr/>
          <a:lstStyle/>
          <a:p>
            <a:pPr marL="0" indent="0">
              <a:lnSpc>
                <a:spcPct val="100000"/>
              </a:lnSpc>
              <a:spcBef>
                <a:spcPts val="1400"/>
              </a:spcBef>
              <a:buNone/>
            </a:pPr>
            <a:r>
              <a:rPr lang="en-US" sz="2500" b="1" dirty="0">
                <a:solidFill>
                  <a:schemeClr val="accent3">
                    <a:lumMod val="25000"/>
                  </a:schemeClr>
                </a:solidFill>
                <a:latin typeface="Abadi" panose="020B0604020104020204" pitchFamily="34" charset="0"/>
              </a:rPr>
              <a:t>Data sets are collected using SpaceX REST API and web scraping from Wikipedia</a:t>
            </a:r>
          </a:p>
          <a:p>
            <a:pPr lvl="1">
              <a:lnSpc>
                <a:spcPct val="100000"/>
              </a:lnSpc>
              <a:spcBef>
                <a:spcPts val="1400"/>
              </a:spcBef>
            </a:pPr>
            <a:r>
              <a:rPr lang="en-US" sz="2200" dirty="0">
                <a:solidFill>
                  <a:schemeClr val="accent3">
                    <a:lumMod val="25000"/>
                  </a:schemeClr>
                </a:solidFill>
                <a:latin typeface="Abadi" panose="020B0604020104020204" pitchFamily="34" charset="0"/>
              </a:rPr>
              <a:t>Data sets collected using SpaceX REST API (</a:t>
            </a:r>
            <a:r>
              <a:rPr lang="en-US" sz="2200" dirty="0">
                <a:solidFill>
                  <a:schemeClr val="accent3">
                    <a:lumMod val="25000"/>
                  </a:schemeClr>
                </a:solidFill>
                <a:latin typeface="Abadi" panose="020B0604020104020204" pitchFamily="34" charset="0"/>
                <a:hlinkClick r:id="rId3"/>
              </a:rPr>
              <a:t>https://api.spacexdata.com/v4/</a:t>
            </a:r>
            <a:r>
              <a:rPr lang="en-US" sz="2200" dirty="0">
                <a:solidFill>
                  <a:schemeClr val="accent3">
                    <a:lumMod val="25000"/>
                  </a:schemeClr>
                </a:solidFill>
                <a:latin typeface="Abadi" panose="020B0604020104020204" pitchFamily="34" charset="0"/>
              </a:rPr>
              <a:t>)</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panose="020B0604020104020204" pitchFamily="34" charset="0"/>
              </a:rPr>
              <a:t>Data sets collected by web scraping from Wikipedia (https://en.wikipedia.org/wiki/List_of_Falcon\_9\_and_Falcon_Heavy_launches)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1" name="Rectangle: Rounded Corners 10">
            <a:extLst>
              <a:ext uri="{FF2B5EF4-FFF2-40B4-BE49-F238E27FC236}">
                <a16:creationId xmlns:a16="http://schemas.microsoft.com/office/drawing/2014/main" id="{A199C175-2B52-0B9A-A55A-D99B8B820110}"/>
              </a:ext>
            </a:extLst>
          </p:cNvPr>
          <p:cNvSpPr/>
          <p:nvPr/>
        </p:nvSpPr>
        <p:spPr>
          <a:xfrm>
            <a:off x="6636556" y="2591426"/>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Create </a:t>
            </a:r>
            <a:r>
              <a:rPr lang="en-MY" dirty="0" err="1"/>
              <a:t>dataframe</a:t>
            </a:r>
            <a:r>
              <a:rPr lang="en-MY" dirty="0"/>
              <a:t> using the JSON file</a:t>
            </a:r>
          </a:p>
        </p:txBody>
      </p:sp>
      <p:sp>
        <p:nvSpPr>
          <p:cNvPr id="13" name="Rectangle: Rounded Corners 12">
            <a:extLst>
              <a:ext uri="{FF2B5EF4-FFF2-40B4-BE49-F238E27FC236}">
                <a16:creationId xmlns:a16="http://schemas.microsoft.com/office/drawing/2014/main" id="{3FC1EB1F-BD5E-4C7C-883F-B55403298A45}"/>
              </a:ext>
            </a:extLst>
          </p:cNvPr>
          <p:cNvSpPr/>
          <p:nvPr/>
        </p:nvSpPr>
        <p:spPr>
          <a:xfrm>
            <a:off x="991458" y="2611908"/>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SpaceX REST API call</a:t>
            </a:r>
          </a:p>
        </p:txBody>
      </p:sp>
      <p:sp>
        <p:nvSpPr>
          <p:cNvPr id="14" name="Rectangle: Rounded Corners 13">
            <a:extLst>
              <a:ext uri="{FF2B5EF4-FFF2-40B4-BE49-F238E27FC236}">
                <a16:creationId xmlns:a16="http://schemas.microsoft.com/office/drawing/2014/main" id="{C0D02553-01DC-67FC-4E99-5BF261FAFF2A}"/>
              </a:ext>
            </a:extLst>
          </p:cNvPr>
          <p:cNvSpPr/>
          <p:nvPr/>
        </p:nvSpPr>
        <p:spPr>
          <a:xfrm>
            <a:off x="9460237" y="2611908"/>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Clean the data and export it as CSV</a:t>
            </a:r>
          </a:p>
        </p:txBody>
      </p:sp>
      <p:sp>
        <p:nvSpPr>
          <p:cNvPr id="15" name="Rectangle: Rounded Corners 14">
            <a:extLst>
              <a:ext uri="{FF2B5EF4-FFF2-40B4-BE49-F238E27FC236}">
                <a16:creationId xmlns:a16="http://schemas.microsoft.com/office/drawing/2014/main" id="{12C0686B-9CB9-FBBE-A0E7-F55C76A7BF3C}"/>
              </a:ext>
            </a:extLst>
          </p:cNvPr>
          <p:cNvSpPr/>
          <p:nvPr/>
        </p:nvSpPr>
        <p:spPr>
          <a:xfrm>
            <a:off x="3842536" y="2611908"/>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API returns JSON file</a:t>
            </a:r>
          </a:p>
        </p:txBody>
      </p:sp>
      <p:cxnSp>
        <p:nvCxnSpPr>
          <p:cNvPr id="17" name="Straight Arrow Connector 16">
            <a:extLst>
              <a:ext uri="{FF2B5EF4-FFF2-40B4-BE49-F238E27FC236}">
                <a16:creationId xmlns:a16="http://schemas.microsoft.com/office/drawing/2014/main" id="{9DB1E6F2-8466-9A20-17D6-D7C4717BAD9C}"/>
              </a:ext>
            </a:extLst>
          </p:cNvPr>
          <p:cNvCxnSpPr/>
          <p:nvPr/>
        </p:nvCxnSpPr>
        <p:spPr>
          <a:xfrm>
            <a:off x="2671281" y="3156813"/>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9920EA-C1B0-6975-7E92-65F8BF1201D0}"/>
              </a:ext>
            </a:extLst>
          </p:cNvPr>
          <p:cNvCxnSpPr/>
          <p:nvPr/>
        </p:nvCxnSpPr>
        <p:spPr>
          <a:xfrm>
            <a:off x="5494962" y="3156813"/>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13F0FC-E84A-2F5C-BFEC-293EA34EF44E}"/>
              </a:ext>
            </a:extLst>
          </p:cNvPr>
          <p:cNvCxnSpPr/>
          <p:nvPr/>
        </p:nvCxnSpPr>
        <p:spPr>
          <a:xfrm>
            <a:off x="8349465" y="3156813"/>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A6C4E2B-A044-0F43-8BA3-423D274915AC}"/>
              </a:ext>
            </a:extLst>
          </p:cNvPr>
          <p:cNvSpPr/>
          <p:nvPr/>
        </p:nvSpPr>
        <p:spPr>
          <a:xfrm>
            <a:off x="3788902" y="5055362"/>
            <a:ext cx="1640867"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Extract data with </a:t>
            </a:r>
            <a:r>
              <a:rPr lang="en-MY" dirty="0" err="1"/>
              <a:t>BeautifulSoup</a:t>
            </a:r>
            <a:endParaRPr lang="en-MY" dirty="0"/>
          </a:p>
        </p:txBody>
      </p:sp>
      <p:sp>
        <p:nvSpPr>
          <p:cNvPr id="28" name="Rectangle: Rounded Corners 27">
            <a:extLst>
              <a:ext uri="{FF2B5EF4-FFF2-40B4-BE49-F238E27FC236}">
                <a16:creationId xmlns:a16="http://schemas.microsoft.com/office/drawing/2014/main" id="{7667BA9E-19BE-E355-AE64-7372F5B006FD}"/>
              </a:ext>
            </a:extLst>
          </p:cNvPr>
          <p:cNvSpPr/>
          <p:nvPr/>
        </p:nvSpPr>
        <p:spPr>
          <a:xfrm>
            <a:off x="991458" y="5075844"/>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Get HTML request from Wikipedia</a:t>
            </a:r>
          </a:p>
        </p:txBody>
      </p:sp>
      <p:sp>
        <p:nvSpPr>
          <p:cNvPr id="29" name="Rectangle: Rounded Corners 28">
            <a:extLst>
              <a:ext uri="{FF2B5EF4-FFF2-40B4-BE49-F238E27FC236}">
                <a16:creationId xmlns:a16="http://schemas.microsoft.com/office/drawing/2014/main" id="{D4B62E18-155F-CCB4-4E4D-65E36EAD187E}"/>
              </a:ext>
            </a:extLst>
          </p:cNvPr>
          <p:cNvSpPr/>
          <p:nvPr/>
        </p:nvSpPr>
        <p:spPr>
          <a:xfrm>
            <a:off x="9460237" y="5075844"/>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Export the </a:t>
            </a:r>
            <a:r>
              <a:rPr lang="en-MY" dirty="0" err="1"/>
              <a:t>dataframe</a:t>
            </a:r>
            <a:r>
              <a:rPr lang="en-MY" dirty="0"/>
              <a:t> as CSV</a:t>
            </a:r>
          </a:p>
        </p:txBody>
      </p:sp>
      <p:sp>
        <p:nvSpPr>
          <p:cNvPr id="30" name="Rectangle: Rounded Corners 29">
            <a:extLst>
              <a:ext uri="{FF2B5EF4-FFF2-40B4-BE49-F238E27FC236}">
                <a16:creationId xmlns:a16="http://schemas.microsoft.com/office/drawing/2014/main" id="{3BAAEB3F-384B-1D76-6D4C-CF4D340041BA}"/>
              </a:ext>
            </a:extLst>
          </p:cNvPr>
          <p:cNvSpPr/>
          <p:nvPr/>
        </p:nvSpPr>
        <p:spPr>
          <a:xfrm>
            <a:off x="6716732" y="5075842"/>
            <a:ext cx="1558246" cy="11307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MY" dirty="0"/>
              <a:t>Create </a:t>
            </a:r>
            <a:r>
              <a:rPr lang="en-MY" dirty="0" err="1"/>
              <a:t>dataframe</a:t>
            </a:r>
            <a:endParaRPr lang="en-MY" dirty="0"/>
          </a:p>
        </p:txBody>
      </p:sp>
      <p:cxnSp>
        <p:nvCxnSpPr>
          <p:cNvPr id="31" name="Straight Arrow Connector 30">
            <a:extLst>
              <a:ext uri="{FF2B5EF4-FFF2-40B4-BE49-F238E27FC236}">
                <a16:creationId xmlns:a16="http://schemas.microsoft.com/office/drawing/2014/main" id="{6BD76BB9-D86C-34C7-83DC-CB4ED7884DDD}"/>
              </a:ext>
            </a:extLst>
          </p:cNvPr>
          <p:cNvCxnSpPr/>
          <p:nvPr/>
        </p:nvCxnSpPr>
        <p:spPr>
          <a:xfrm>
            <a:off x="2671281" y="5620749"/>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A6507F9-8ACD-B44B-88B7-91B596CFDB7D}"/>
              </a:ext>
            </a:extLst>
          </p:cNvPr>
          <p:cNvCxnSpPr/>
          <p:nvPr/>
        </p:nvCxnSpPr>
        <p:spPr>
          <a:xfrm>
            <a:off x="5494962" y="5620749"/>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7CFA382-B8DE-78DD-7FE8-EA8847899A00}"/>
              </a:ext>
            </a:extLst>
          </p:cNvPr>
          <p:cNvCxnSpPr/>
          <p:nvPr/>
        </p:nvCxnSpPr>
        <p:spPr>
          <a:xfrm>
            <a:off x="8349465" y="5620749"/>
            <a:ext cx="102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A0C92C5-29DB-B99A-0D2B-F66C62FB4CF7}"/>
              </a:ext>
            </a:extLst>
          </p:cNvPr>
          <p:cNvPicPr>
            <a:picLocks noChangeAspect="1"/>
          </p:cNvPicPr>
          <p:nvPr/>
        </p:nvPicPr>
        <p:blipFill>
          <a:blip r:embed="rId3"/>
          <a:stretch>
            <a:fillRect/>
          </a:stretch>
        </p:blipFill>
        <p:spPr>
          <a:xfrm>
            <a:off x="395867" y="1781384"/>
            <a:ext cx="3416231" cy="829656"/>
          </a:xfrm>
          <a:prstGeom prst="rect">
            <a:avLst/>
          </a:prstGeom>
        </p:spPr>
      </p:pic>
      <p:pic>
        <p:nvPicPr>
          <p:cNvPr id="9" name="Picture 8">
            <a:extLst>
              <a:ext uri="{FF2B5EF4-FFF2-40B4-BE49-F238E27FC236}">
                <a16:creationId xmlns:a16="http://schemas.microsoft.com/office/drawing/2014/main" id="{D4C8722B-2543-DCF7-FDFF-DD222657D0C2}"/>
              </a:ext>
            </a:extLst>
          </p:cNvPr>
          <p:cNvPicPr>
            <a:picLocks noChangeAspect="1"/>
          </p:cNvPicPr>
          <p:nvPr/>
        </p:nvPicPr>
        <p:blipFill rotWithShape="1">
          <a:blip r:embed="rId4"/>
          <a:srcRect t="12005"/>
          <a:stretch/>
        </p:blipFill>
        <p:spPr>
          <a:xfrm>
            <a:off x="319296" y="3526544"/>
            <a:ext cx="3652593" cy="335499"/>
          </a:xfrm>
          <a:prstGeom prst="rect">
            <a:avLst/>
          </a:prstGeom>
        </p:spPr>
      </p:pic>
      <p:pic>
        <p:nvPicPr>
          <p:cNvPr id="11" name="Picture 10">
            <a:extLst>
              <a:ext uri="{FF2B5EF4-FFF2-40B4-BE49-F238E27FC236}">
                <a16:creationId xmlns:a16="http://schemas.microsoft.com/office/drawing/2014/main" id="{0217F626-85F1-E6BB-F833-8A1E7A8BFFD7}"/>
              </a:ext>
            </a:extLst>
          </p:cNvPr>
          <p:cNvPicPr>
            <a:picLocks noChangeAspect="1"/>
          </p:cNvPicPr>
          <p:nvPr/>
        </p:nvPicPr>
        <p:blipFill rotWithShape="1">
          <a:blip r:embed="rId5"/>
          <a:srcRect t="10216" b="39830"/>
          <a:stretch/>
        </p:blipFill>
        <p:spPr>
          <a:xfrm>
            <a:off x="861046" y="4707829"/>
            <a:ext cx="2040485" cy="181761"/>
          </a:xfrm>
          <a:prstGeom prst="rect">
            <a:avLst/>
          </a:prstGeom>
        </p:spPr>
      </p:pic>
      <p:pic>
        <p:nvPicPr>
          <p:cNvPr id="13" name="Picture 12">
            <a:extLst>
              <a:ext uri="{FF2B5EF4-FFF2-40B4-BE49-F238E27FC236}">
                <a16:creationId xmlns:a16="http://schemas.microsoft.com/office/drawing/2014/main" id="{7D24C61F-5B46-4E13-3D57-AA2F31991D81}"/>
              </a:ext>
            </a:extLst>
          </p:cNvPr>
          <p:cNvPicPr>
            <a:picLocks noChangeAspect="1"/>
          </p:cNvPicPr>
          <p:nvPr/>
        </p:nvPicPr>
        <p:blipFill rotWithShape="1">
          <a:blip r:embed="rId6"/>
          <a:srcRect t="9684"/>
          <a:stretch/>
        </p:blipFill>
        <p:spPr>
          <a:xfrm>
            <a:off x="861046" y="5079284"/>
            <a:ext cx="1740833" cy="264191"/>
          </a:xfrm>
          <a:prstGeom prst="rect">
            <a:avLst/>
          </a:prstGeom>
        </p:spPr>
      </p:pic>
      <p:pic>
        <p:nvPicPr>
          <p:cNvPr id="15" name="Picture 14">
            <a:extLst>
              <a:ext uri="{FF2B5EF4-FFF2-40B4-BE49-F238E27FC236}">
                <a16:creationId xmlns:a16="http://schemas.microsoft.com/office/drawing/2014/main" id="{B73C5275-A00A-3CB7-371B-3641C2CC9129}"/>
              </a:ext>
            </a:extLst>
          </p:cNvPr>
          <p:cNvPicPr>
            <a:picLocks noChangeAspect="1"/>
          </p:cNvPicPr>
          <p:nvPr/>
        </p:nvPicPr>
        <p:blipFill rotWithShape="1">
          <a:blip r:embed="rId7"/>
          <a:srcRect t="14992" b="64919"/>
          <a:stretch/>
        </p:blipFill>
        <p:spPr>
          <a:xfrm>
            <a:off x="861046" y="5397174"/>
            <a:ext cx="1847852" cy="245094"/>
          </a:xfrm>
          <a:prstGeom prst="rect">
            <a:avLst/>
          </a:prstGeom>
        </p:spPr>
      </p:pic>
      <p:pic>
        <p:nvPicPr>
          <p:cNvPr id="19" name="Picture 18">
            <a:extLst>
              <a:ext uri="{FF2B5EF4-FFF2-40B4-BE49-F238E27FC236}">
                <a16:creationId xmlns:a16="http://schemas.microsoft.com/office/drawing/2014/main" id="{16A8ACCB-E9C9-C90D-B263-D1CDFE772557}"/>
              </a:ext>
            </a:extLst>
          </p:cNvPr>
          <p:cNvPicPr>
            <a:picLocks noChangeAspect="1"/>
          </p:cNvPicPr>
          <p:nvPr/>
        </p:nvPicPr>
        <p:blipFill rotWithShape="1">
          <a:blip r:embed="rId7"/>
          <a:srcRect t="79910" b="5908"/>
          <a:stretch/>
        </p:blipFill>
        <p:spPr>
          <a:xfrm>
            <a:off x="861046" y="5749931"/>
            <a:ext cx="1847852" cy="173018"/>
          </a:xfrm>
          <a:prstGeom prst="rect">
            <a:avLst/>
          </a:prstGeom>
        </p:spPr>
      </p:pic>
      <p:pic>
        <p:nvPicPr>
          <p:cNvPr id="21" name="Picture 20">
            <a:extLst>
              <a:ext uri="{FF2B5EF4-FFF2-40B4-BE49-F238E27FC236}">
                <a16:creationId xmlns:a16="http://schemas.microsoft.com/office/drawing/2014/main" id="{35A1D7A6-A0BD-C0AF-FE3C-4DE7CDA6BB41}"/>
              </a:ext>
            </a:extLst>
          </p:cNvPr>
          <p:cNvPicPr>
            <a:picLocks noChangeAspect="1"/>
          </p:cNvPicPr>
          <p:nvPr/>
        </p:nvPicPr>
        <p:blipFill>
          <a:blip r:embed="rId8"/>
          <a:stretch>
            <a:fillRect/>
          </a:stretch>
        </p:blipFill>
        <p:spPr>
          <a:xfrm>
            <a:off x="4201514" y="2297783"/>
            <a:ext cx="3652593" cy="2419984"/>
          </a:xfrm>
          <a:prstGeom prst="rect">
            <a:avLst/>
          </a:prstGeom>
        </p:spPr>
      </p:pic>
      <p:pic>
        <p:nvPicPr>
          <p:cNvPr id="23" name="Picture 22">
            <a:extLst>
              <a:ext uri="{FF2B5EF4-FFF2-40B4-BE49-F238E27FC236}">
                <a16:creationId xmlns:a16="http://schemas.microsoft.com/office/drawing/2014/main" id="{72318AC4-35EC-13CF-34F6-97DFD1544F49}"/>
              </a:ext>
            </a:extLst>
          </p:cNvPr>
          <p:cNvPicPr>
            <a:picLocks noChangeAspect="1"/>
          </p:cNvPicPr>
          <p:nvPr/>
        </p:nvPicPr>
        <p:blipFill>
          <a:blip r:embed="rId9"/>
          <a:stretch>
            <a:fillRect/>
          </a:stretch>
        </p:blipFill>
        <p:spPr>
          <a:xfrm>
            <a:off x="4201514" y="5708036"/>
            <a:ext cx="2851482" cy="527486"/>
          </a:xfrm>
          <a:prstGeom prst="rect">
            <a:avLst/>
          </a:prstGeom>
        </p:spPr>
      </p:pic>
      <p:sp>
        <p:nvSpPr>
          <p:cNvPr id="24" name="TextBox 23">
            <a:extLst>
              <a:ext uri="{FF2B5EF4-FFF2-40B4-BE49-F238E27FC236}">
                <a16:creationId xmlns:a16="http://schemas.microsoft.com/office/drawing/2014/main" id="{06920815-900C-C932-1F7D-AEFC7F7EB8ED}"/>
              </a:ext>
            </a:extLst>
          </p:cNvPr>
          <p:cNvSpPr txBox="1"/>
          <p:nvPr/>
        </p:nvSpPr>
        <p:spPr>
          <a:xfrm>
            <a:off x="440829" y="1434878"/>
            <a:ext cx="2880917" cy="369332"/>
          </a:xfrm>
          <a:prstGeom prst="rect">
            <a:avLst/>
          </a:prstGeom>
          <a:noFill/>
        </p:spPr>
        <p:txBody>
          <a:bodyPr wrap="none" rtlCol="0">
            <a:spAutoFit/>
          </a:bodyPr>
          <a:lstStyle/>
          <a:p>
            <a:r>
              <a:rPr lang="en-MY" dirty="0"/>
              <a:t>1. Getting response from API</a:t>
            </a:r>
          </a:p>
        </p:txBody>
      </p:sp>
      <p:sp>
        <p:nvSpPr>
          <p:cNvPr id="25" name="TextBox 24">
            <a:extLst>
              <a:ext uri="{FF2B5EF4-FFF2-40B4-BE49-F238E27FC236}">
                <a16:creationId xmlns:a16="http://schemas.microsoft.com/office/drawing/2014/main" id="{9843B2FD-3F65-5083-ABB0-4C144CEC709D}"/>
              </a:ext>
            </a:extLst>
          </p:cNvPr>
          <p:cNvSpPr txBox="1"/>
          <p:nvPr/>
        </p:nvSpPr>
        <p:spPr>
          <a:xfrm>
            <a:off x="435564" y="3088086"/>
            <a:ext cx="3183757" cy="369332"/>
          </a:xfrm>
          <a:prstGeom prst="rect">
            <a:avLst/>
          </a:prstGeom>
          <a:noFill/>
        </p:spPr>
        <p:txBody>
          <a:bodyPr wrap="none" rtlCol="0">
            <a:spAutoFit/>
          </a:bodyPr>
          <a:lstStyle/>
          <a:p>
            <a:r>
              <a:rPr lang="en-MY" dirty="0"/>
              <a:t>2. Convert response to JSON file</a:t>
            </a:r>
          </a:p>
        </p:txBody>
      </p:sp>
      <p:sp>
        <p:nvSpPr>
          <p:cNvPr id="26" name="TextBox 25">
            <a:extLst>
              <a:ext uri="{FF2B5EF4-FFF2-40B4-BE49-F238E27FC236}">
                <a16:creationId xmlns:a16="http://schemas.microsoft.com/office/drawing/2014/main" id="{65933146-9C11-55E2-DB19-CAA04E813132}"/>
              </a:ext>
            </a:extLst>
          </p:cNvPr>
          <p:cNvSpPr txBox="1"/>
          <p:nvPr/>
        </p:nvSpPr>
        <p:spPr>
          <a:xfrm>
            <a:off x="558206" y="4208342"/>
            <a:ext cx="2914709" cy="369332"/>
          </a:xfrm>
          <a:prstGeom prst="rect">
            <a:avLst/>
          </a:prstGeom>
          <a:noFill/>
        </p:spPr>
        <p:txBody>
          <a:bodyPr wrap="none" rtlCol="0">
            <a:spAutoFit/>
          </a:bodyPr>
          <a:lstStyle/>
          <a:p>
            <a:r>
              <a:rPr lang="en-MY" dirty="0"/>
              <a:t>3. Extract data from JSON file</a:t>
            </a:r>
          </a:p>
        </p:txBody>
      </p:sp>
      <p:sp>
        <p:nvSpPr>
          <p:cNvPr id="27" name="TextBox 26">
            <a:extLst>
              <a:ext uri="{FF2B5EF4-FFF2-40B4-BE49-F238E27FC236}">
                <a16:creationId xmlns:a16="http://schemas.microsoft.com/office/drawing/2014/main" id="{BB77FADC-4E61-C018-E27C-E201DCE489FD}"/>
              </a:ext>
            </a:extLst>
          </p:cNvPr>
          <p:cNvSpPr txBox="1"/>
          <p:nvPr/>
        </p:nvSpPr>
        <p:spPr>
          <a:xfrm>
            <a:off x="4012695" y="1797997"/>
            <a:ext cx="4917885" cy="369332"/>
          </a:xfrm>
          <a:prstGeom prst="rect">
            <a:avLst/>
          </a:prstGeom>
          <a:noFill/>
        </p:spPr>
        <p:txBody>
          <a:bodyPr wrap="none" rtlCol="0">
            <a:spAutoFit/>
          </a:bodyPr>
          <a:lstStyle/>
          <a:p>
            <a:r>
              <a:rPr lang="en-MY" dirty="0"/>
              <a:t>4. Combine the data and columns into a dictionary</a:t>
            </a:r>
          </a:p>
        </p:txBody>
      </p:sp>
      <p:sp>
        <p:nvSpPr>
          <p:cNvPr id="28" name="TextBox 27">
            <a:extLst>
              <a:ext uri="{FF2B5EF4-FFF2-40B4-BE49-F238E27FC236}">
                <a16:creationId xmlns:a16="http://schemas.microsoft.com/office/drawing/2014/main" id="{D5C4009C-880C-5713-8163-658F0C51F133}"/>
              </a:ext>
            </a:extLst>
          </p:cNvPr>
          <p:cNvSpPr txBox="1"/>
          <p:nvPr/>
        </p:nvSpPr>
        <p:spPr>
          <a:xfrm>
            <a:off x="4201514" y="5335055"/>
            <a:ext cx="2049535" cy="369332"/>
          </a:xfrm>
          <a:prstGeom prst="rect">
            <a:avLst/>
          </a:prstGeom>
          <a:noFill/>
        </p:spPr>
        <p:txBody>
          <a:bodyPr wrap="none" rtlCol="0">
            <a:spAutoFit/>
          </a:bodyPr>
          <a:lstStyle/>
          <a:p>
            <a:r>
              <a:rPr lang="en-MY" dirty="0"/>
              <a:t>5. Create </a:t>
            </a:r>
            <a:r>
              <a:rPr lang="en-MY" dirty="0" err="1"/>
              <a:t>dataframe</a:t>
            </a:r>
            <a:endParaRPr lang="en-MY" dirty="0"/>
          </a:p>
        </p:txBody>
      </p:sp>
      <p:sp>
        <p:nvSpPr>
          <p:cNvPr id="29" name="TextBox 28">
            <a:extLst>
              <a:ext uri="{FF2B5EF4-FFF2-40B4-BE49-F238E27FC236}">
                <a16:creationId xmlns:a16="http://schemas.microsoft.com/office/drawing/2014/main" id="{6D54AA79-19AB-796E-BE22-3744A6D2726D}"/>
              </a:ext>
            </a:extLst>
          </p:cNvPr>
          <p:cNvSpPr txBox="1"/>
          <p:nvPr/>
        </p:nvSpPr>
        <p:spPr>
          <a:xfrm>
            <a:off x="8930580" y="2917014"/>
            <a:ext cx="1916807" cy="369332"/>
          </a:xfrm>
          <a:prstGeom prst="rect">
            <a:avLst/>
          </a:prstGeom>
          <a:noFill/>
        </p:spPr>
        <p:txBody>
          <a:bodyPr wrap="none" rtlCol="0">
            <a:spAutoFit/>
          </a:bodyPr>
          <a:lstStyle/>
          <a:p>
            <a:r>
              <a:rPr lang="en-MY" dirty="0"/>
              <a:t>6. Filter </a:t>
            </a:r>
            <a:r>
              <a:rPr lang="en-MY" dirty="0" err="1"/>
              <a:t>dataframe</a:t>
            </a:r>
            <a:endParaRPr lang="en-MY" dirty="0"/>
          </a:p>
        </p:txBody>
      </p:sp>
      <p:sp>
        <p:nvSpPr>
          <p:cNvPr id="30" name="TextBox 29">
            <a:extLst>
              <a:ext uri="{FF2B5EF4-FFF2-40B4-BE49-F238E27FC236}">
                <a16:creationId xmlns:a16="http://schemas.microsoft.com/office/drawing/2014/main" id="{0AF57CAB-2DA7-00FF-6CC8-9852A37D8A1A}"/>
              </a:ext>
            </a:extLst>
          </p:cNvPr>
          <p:cNvSpPr txBox="1"/>
          <p:nvPr/>
        </p:nvSpPr>
        <p:spPr>
          <a:xfrm>
            <a:off x="8650981" y="4562681"/>
            <a:ext cx="3057440" cy="369332"/>
          </a:xfrm>
          <a:prstGeom prst="rect">
            <a:avLst/>
          </a:prstGeom>
          <a:noFill/>
        </p:spPr>
        <p:txBody>
          <a:bodyPr wrap="none" rtlCol="0">
            <a:spAutoFit/>
          </a:bodyPr>
          <a:lstStyle/>
          <a:p>
            <a:r>
              <a:rPr lang="en-MY" dirty="0"/>
              <a:t>7. Export </a:t>
            </a:r>
            <a:r>
              <a:rPr lang="en-MY" dirty="0" err="1"/>
              <a:t>dataframe</a:t>
            </a:r>
            <a:r>
              <a:rPr lang="en-MY" dirty="0"/>
              <a:t> as CSV file</a:t>
            </a:r>
          </a:p>
        </p:txBody>
      </p:sp>
      <p:pic>
        <p:nvPicPr>
          <p:cNvPr id="32" name="Picture 31">
            <a:extLst>
              <a:ext uri="{FF2B5EF4-FFF2-40B4-BE49-F238E27FC236}">
                <a16:creationId xmlns:a16="http://schemas.microsoft.com/office/drawing/2014/main" id="{DDDF0AFB-D401-0C7A-309F-C04CADD0F162}"/>
              </a:ext>
            </a:extLst>
          </p:cNvPr>
          <p:cNvPicPr>
            <a:picLocks noChangeAspect="1"/>
          </p:cNvPicPr>
          <p:nvPr/>
        </p:nvPicPr>
        <p:blipFill>
          <a:blip r:embed="rId10"/>
          <a:stretch>
            <a:fillRect/>
          </a:stretch>
        </p:blipFill>
        <p:spPr>
          <a:xfrm>
            <a:off x="8214417" y="3422866"/>
            <a:ext cx="3743908" cy="207355"/>
          </a:xfrm>
          <a:prstGeom prst="rect">
            <a:avLst/>
          </a:prstGeom>
        </p:spPr>
      </p:pic>
      <p:cxnSp>
        <p:nvCxnSpPr>
          <p:cNvPr id="36" name="Straight Arrow Connector 35">
            <a:extLst>
              <a:ext uri="{FF2B5EF4-FFF2-40B4-BE49-F238E27FC236}">
                <a16:creationId xmlns:a16="http://schemas.microsoft.com/office/drawing/2014/main" id="{ECED4C65-C288-35E8-7372-5C697FFE3A49}"/>
              </a:ext>
            </a:extLst>
          </p:cNvPr>
          <p:cNvCxnSpPr>
            <a:cxnSpLocks/>
          </p:cNvCxnSpPr>
          <p:nvPr/>
        </p:nvCxnSpPr>
        <p:spPr>
          <a:xfrm>
            <a:off x="2015560" y="2761813"/>
            <a:ext cx="0" cy="310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B2E3DA-7298-2507-B1BD-F6CAF88CF118}"/>
              </a:ext>
            </a:extLst>
          </p:cNvPr>
          <p:cNvCxnSpPr>
            <a:cxnSpLocks/>
          </p:cNvCxnSpPr>
          <p:nvPr/>
        </p:nvCxnSpPr>
        <p:spPr>
          <a:xfrm>
            <a:off x="2014360" y="3897941"/>
            <a:ext cx="0" cy="310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F6F108-65A3-FB93-67C0-4DAAE0C5B613}"/>
              </a:ext>
            </a:extLst>
          </p:cNvPr>
          <p:cNvCxnSpPr>
            <a:cxnSpLocks/>
          </p:cNvCxnSpPr>
          <p:nvPr/>
        </p:nvCxnSpPr>
        <p:spPr>
          <a:xfrm>
            <a:off x="5815400" y="4932013"/>
            <a:ext cx="0" cy="310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66B460-D65D-0D71-5945-4CFFF139AE43}"/>
              </a:ext>
            </a:extLst>
          </p:cNvPr>
          <p:cNvCxnSpPr/>
          <p:nvPr/>
        </p:nvCxnSpPr>
        <p:spPr>
          <a:xfrm flipV="1">
            <a:off x="3738880" y="3897941"/>
            <a:ext cx="416560" cy="45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DF4279E-38AC-957B-0E34-5EDFA153093A}"/>
              </a:ext>
            </a:extLst>
          </p:cNvPr>
          <p:cNvCxnSpPr/>
          <p:nvPr/>
        </p:nvCxnSpPr>
        <p:spPr>
          <a:xfrm flipV="1">
            <a:off x="6563360" y="3694293"/>
            <a:ext cx="1651057" cy="194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41A779-0A0F-A4CF-5B0B-7B12E8CCC8AA}"/>
              </a:ext>
            </a:extLst>
          </p:cNvPr>
          <p:cNvCxnSpPr/>
          <p:nvPr/>
        </p:nvCxnSpPr>
        <p:spPr>
          <a:xfrm>
            <a:off x="10086371" y="3850903"/>
            <a:ext cx="0" cy="542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90B2CB18-2D70-5C98-EB0D-1079AEB5D811}"/>
              </a:ext>
            </a:extLst>
          </p:cNvPr>
          <p:cNvPicPr>
            <a:picLocks noChangeAspect="1"/>
          </p:cNvPicPr>
          <p:nvPr/>
        </p:nvPicPr>
        <p:blipFill>
          <a:blip r:embed="rId11"/>
          <a:stretch>
            <a:fillRect/>
          </a:stretch>
        </p:blipFill>
        <p:spPr>
          <a:xfrm>
            <a:off x="7898201" y="5031168"/>
            <a:ext cx="3953303" cy="2112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466F24A-3202-041E-45C5-059BED26018E}"/>
              </a:ext>
            </a:extLst>
          </p:cNvPr>
          <p:cNvPicPr>
            <a:picLocks noChangeAspect="1"/>
          </p:cNvPicPr>
          <p:nvPr/>
        </p:nvPicPr>
        <p:blipFill>
          <a:blip r:embed="rId3"/>
          <a:stretch>
            <a:fillRect/>
          </a:stretch>
        </p:blipFill>
        <p:spPr>
          <a:xfrm>
            <a:off x="429655" y="1810351"/>
            <a:ext cx="3970616" cy="135290"/>
          </a:xfrm>
          <a:prstGeom prst="rect">
            <a:avLst/>
          </a:prstGeom>
        </p:spPr>
      </p:pic>
      <p:pic>
        <p:nvPicPr>
          <p:cNvPr id="9" name="Picture 8">
            <a:extLst>
              <a:ext uri="{FF2B5EF4-FFF2-40B4-BE49-F238E27FC236}">
                <a16:creationId xmlns:a16="http://schemas.microsoft.com/office/drawing/2014/main" id="{D17699AE-EC0D-6294-25A0-A7F0DB924166}"/>
              </a:ext>
            </a:extLst>
          </p:cNvPr>
          <p:cNvPicPr>
            <a:picLocks noChangeAspect="1"/>
          </p:cNvPicPr>
          <p:nvPr/>
        </p:nvPicPr>
        <p:blipFill>
          <a:blip r:embed="rId4"/>
          <a:stretch>
            <a:fillRect/>
          </a:stretch>
        </p:blipFill>
        <p:spPr>
          <a:xfrm>
            <a:off x="429654" y="1926465"/>
            <a:ext cx="2342052" cy="259541"/>
          </a:xfrm>
          <a:prstGeom prst="rect">
            <a:avLst/>
          </a:prstGeom>
        </p:spPr>
      </p:pic>
      <p:pic>
        <p:nvPicPr>
          <p:cNvPr id="12" name="Picture 11">
            <a:extLst>
              <a:ext uri="{FF2B5EF4-FFF2-40B4-BE49-F238E27FC236}">
                <a16:creationId xmlns:a16="http://schemas.microsoft.com/office/drawing/2014/main" id="{EB729F27-2083-4903-3444-7B2FF6665786}"/>
              </a:ext>
            </a:extLst>
          </p:cNvPr>
          <p:cNvPicPr>
            <a:picLocks noChangeAspect="1"/>
          </p:cNvPicPr>
          <p:nvPr/>
        </p:nvPicPr>
        <p:blipFill>
          <a:blip r:embed="rId5"/>
          <a:stretch>
            <a:fillRect/>
          </a:stretch>
        </p:blipFill>
        <p:spPr>
          <a:xfrm>
            <a:off x="334566" y="3043183"/>
            <a:ext cx="3486664" cy="199449"/>
          </a:xfrm>
          <a:prstGeom prst="rect">
            <a:avLst/>
          </a:prstGeom>
        </p:spPr>
      </p:pic>
      <p:pic>
        <p:nvPicPr>
          <p:cNvPr id="14" name="Picture 13">
            <a:extLst>
              <a:ext uri="{FF2B5EF4-FFF2-40B4-BE49-F238E27FC236}">
                <a16:creationId xmlns:a16="http://schemas.microsoft.com/office/drawing/2014/main" id="{6FFB67F6-0244-6979-76B2-61C711D3D6A7}"/>
              </a:ext>
            </a:extLst>
          </p:cNvPr>
          <p:cNvPicPr>
            <a:picLocks noChangeAspect="1"/>
          </p:cNvPicPr>
          <p:nvPr/>
        </p:nvPicPr>
        <p:blipFill>
          <a:blip r:embed="rId6"/>
          <a:stretch>
            <a:fillRect/>
          </a:stretch>
        </p:blipFill>
        <p:spPr>
          <a:xfrm>
            <a:off x="353447" y="4032495"/>
            <a:ext cx="2797306" cy="196795"/>
          </a:xfrm>
          <a:prstGeom prst="rect">
            <a:avLst/>
          </a:prstGeom>
        </p:spPr>
      </p:pic>
      <p:pic>
        <p:nvPicPr>
          <p:cNvPr id="18" name="Picture 17">
            <a:extLst>
              <a:ext uri="{FF2B5EF4-FFF2-40B4-BE49-F238E27FC236}">
                <a16:creationId xmlns:a16="http://schemas.microsoft.com/office/drawing/2014/main" id="{C097FA1B-B460-80C7-AA0A-B022D3444F0A}"/>
              </a:ext>
            </a:extLst>
          </p:cNvPr>
          <p:cNvPicPr>
            <a:picLocks noChangeAspect="1"/>
          </p:cNvPicPr>
          <p:nvPr/>
        </p:nvPicPr>
        <p:blipFill>
          <a:blip r:embed="rId7"/>
          <a:stretch>
            <a:fillRect/>
          </a:stretch>
        </p:blipFill>
        <p:spPr>
          <a:xfrm>
            <a:off x="4319190" y="2709234"/>
            <a:ext cx="3553620" cy="2178650"/>
          </a:xfrm>
          <a:prstGeom prst="rect">
            <a:avLst/>
          </a:prstGeom>
        </p:spPr>
      </p:pic>
      <p:pic>
        <p:nvPicPr>
          <p:cNvPr id="20" name="Picture 19">
            <a:extLst>
              <a:ext uri="{FF2B5EF4-FFF2-40B4-BE49-F238E27FC236}">
                <a16:creationId xmlns:a16="http://schemas.microsoft.com/office/drawing/2014/main" id="{301038EA-5D51-AF51-D8B0-28182CF47ECC}"/>
              </a:ext>
            </a:extLst>
          </p:cNvPr>
          <p:cNvPicPr>
            <a:picLocks noChangeAspect="1"/>
          </p:cNvPicPr>
          <p:nvPr/>
        </p:nvPicPr>
        <p:blipFill>
          <a:blip r:embed="rId8"/>
          <a:stretch>
            <a:fillRect/>
          </a:stretch>
        </p:blipFill>
        <p:spPr>
          <a:xfrm>
            <a:off x="334566" y="5177880"/>
            <a:ext cx="2437140" cy="695567"/>
          </a:xfrm>
          <a:prstGeom prst="rect">
            <a:avLst/>
          </a:prstGeom>
        </p:spPr>
      </p:pic>
      <p:pic>
        <p:nvPicPr>
          <p:cNvPr id="22" name="Picture 21">
            <a:extLst>
              <a:ext uri="{FF2B5EF4-FFF2-40B4-BE49-F238E27FC236}">
                <a16:creationId xmlns:a16="http://schemas.microsoft.com/office/drawing/2014/main" id="{A686C7F4-BEC7-F16D-65DB-1887C73C4D7C}"/>
              </a:ext>
            </a:extLst>
          </p:cNvPr>
          <p:cNvPicPr>
            <a:picLocks noChangeAspect="1"/>
          </p:cNvPicPr>
          <p:nvPr/>
        </p:nvPicPr>
        <p:blipFill>
          <a:blip r:embed="rId9"/>
          <a:stretch>
            <a:fillRect/>
          </a:stretch>
        </p:blipFill>
        <p:spPr>
          <a:xfrm>
            <a:off x="8149896" y="1898466"/>
            <a:ext cx="3414044" cy="1494382"/>
          </a:xfrm>
          <a:prstGeom prst="rect">
            <a:avLst/>
          </a:prstGeom>
        </p:spPr>
      </p:pic>
      <p:pic>
        <p:nvPicPr>
          <p:cNvPr id="24" name="Picture 23">
            <a:extLst>
              <a:ext uri="{FF2B5EF4-FFF2-40B4-BE49-F238E27FC236}">
                <a16:creationId xmlns:a16="http://schemas.microsoft.com/office/drawing/2014/main" id="{8349360B-9A9A-D70B-1E7E-40D172711E37}"/>
              </a:ext>
            </a:extLst>
          </p:cNvPr>
          <p:cNvPicPr>
            <a:picLocks noChangeAspect="1"/>
          </p:cNvPicPr>
          <p:nvPr/>
        </p:nvPicPr>
        <p:blipFill>
          <a:blip r:embed="rId10"/>
          <a:stretch>
            <a:fillRect/>
          </a:stretch>
        </p:blipFill>
        <p:spPr>
          <a:xfrm>
            <a:off x="8193634" y="4380341"/>
            <a:ext cx="2437140" cy="273255"/>
          </a:xfrm>
          <a:prstGeom prst="rect">
            <a:avLst/>
          </a:prstGeom>
        </p:spPr>
      </p:pic>
      <p:sp>
        <p:nvSpPr>
          <p:cNvPr id="25" name="TextBox 24">
            <a:extLst>
              <a:ext uri="{FF2B5EF4-FFF2-40B4-BE49-F238E27FC236}">
                <a16:creationId xmlns:a16="http://schemas.microsoft.com/office/drawing/2014/main" id="{B9306128-85CF-FDC1-6D45-6B964DE34A9E}"/>
              </a:ext>
            </a:extLst>
          </p:cNvPr>
          <p:cNvSpPr txBox="1"/>
          <p:nvPr/>
        </p:nvSpPr>
        <p:spPr>
          <a:xfrm>
            <a:off x="440829" y="1434878"/>
            <a:ext cx="2793970" cy="338554"/>
          </a:xfrm>
          <a:prstGeom prst="rect">
            <a:avLst/>
          </a:prstGeom>
          <a:noFill/>
        </p:spPr>
        <p:txBody>
          <a:bodyPr wrap="none" rtlCol="0">
            <a:spAutoFit/>
          </a:bodyPr>
          <a:lstStyle/>
          <a:p>
            <a:r>
              <a:rPr lang="en-MY" sz="1600" dirty="0"/>
              <a:t>1. Getting response from HTML</a:t>
            </a:r>
          </a:p>
        </p:txBody>
      </p:sp>
      <p:sp>
        <p:nvSpPr>
          <p:cNvPr id="26" name="TextBox 25">
            <a:extLst>
              <a:ext uri="{FF2B5EF4-FFF2-40B4-BE49-F238E27FC236}">
                <a16:creationId xmlns:a16="http://schemas.microsoft.com/office/drawing/2014/main" id="{5FC3D90E-C9B1-AE30-F91D-8EA1C4A1111B}"/>
              </a:ext>
            </a:extLst>
          </p:cNvPr>
          <p:cNvSpPr txBox="1"/>
          <p:nvPr/>
        </p:nvSpPr>
        <p:spPr>
          <a:xfrm>
            <a:off x="252869" y="2584170"/>
            <a:ext cx="2720232" cy="338554"/>
          </a:xfrm>
          <a:prstGeom prst="rect">
            <a:avLst/>
          </a:prstGeom>
          <a:noFill/>
        </p:spPr>
        <p:txBody>
          <a:bodyPr wrap="none" rtlCol="0">
            <a:spAutoFit/>
          </a:bodyPr>
          <a:lstStyle/>
          <a:p>
            <a:r>
              <a:rPr lang="en-MY" sz="1600" dirty="0"/>
              <a:t>2. Create </a:t>
            </a:r>
            <a:r>
              <a:rPr lang="en-MY" sz="1600" dirty="0" err="1"/>
              <a:t>BeautifulSoup</a:t>
            </a:r>
            <a:r>
              <a:rPr lang="en-MY" sz="1600" dirty="0"/>
              <a:t> object</a:t>
            </a:r>
          </a:p>
        </p:txBody>
      </p:sp>
      <p:sp>
        <p:nvSpPr>
          <p:cNvPr id="27" name="TextBox 26">
            <a:extLst>
              <a:ext uri="{FF2B5EF4-FFF2-40B4-BE49-F238E27FC236}">
                <a16:creationId xmlns:a16="http://schemas.microsoft.com/office/drawing/2014/main" id="{FC972F2C-551F-C63E-425C-40D2923FF292}"/>
              </a:ext>
            </a:extLst>
          </p:cNvPr>
          <p:cNvSpPr txBox="1"/>
          <p:nvPr/>
        </p:nvSpPr>
        <p:spPr>
          <a:xfrm>
            <a:off x="293509" y="3640796"/>
            <a:ext cx="1527085" cy="338554"/>
          </a:xfrm>
          <a:prstGeom prst="rect">
            <a:avLst/>
          </a:prstGeom>
          <a:noFill/>
        </p:spPr>
        <p:txBody>
          <a:bodyPr wrap="none" rtlCol="0">
            <a:spAutoFit/>
          </a:bodyPr>
          <a:lstStyle/>
          <a:p>
            <a:r>
              <a:rPr lang="en-MY" sz="1600" dirty="0"/>
              <a:t>3. Find all tables</a:t>
            </a:r>
          </a:p>
        </p:txBody>
      </p:sp>
      <p:sp>
        <p:nvSpPr>
          <p:cNvPr id="28" name="TextBox 27">
            <a:extLst>
              <a:ext uri="{FF2B5EF4-FFF2-40B4-BE49-F238E27FC236}">
                <a16:creationId xmlns:a16="http://schemas.microsoft.com/office/drawing/2014/main" id="{5CD52F68-9623-7E59-7489-D1405C7362E8}"/>
              </a:ext>
            </a:extLst>
          </p:cNvPr>
          <p:cNvSpPr txBox="1"/>
          <p:nvPr/>
        </p:nvSpPr>
        <p:spPr>
          <a:xfrm>
            <a:off x="252869" y="4799991"/>
            <a:ext cx="1949957" cy="338554"/>
          </a:xfrm>
          <a:prstGeom prst="rect">
            <a:avLst/>
          </a:prstGeom>
          <a:noFill/>
        </p:spPr>
        <p:txBody>
          <a:bodyPr wrap="none" rtlCol="0">
            <a:spAutoFit/>
          </a:bodyPr>
          <a:lstStyle/>
          <a:p>
            <a:r>
              <a:rPr lang="en-MY" sz="1600" dirty="0"/>
              <a:t>4. Get column names</a:t>
            </a:r>
          </a:p>
        </p:txBody>
      </p:sp>
      <p:sp>
        <p:nvSpPr>
          <p:cNvPr id="29" name="TextBox 28">
            <a:extLst>
              <a:ext uri="{FF2B5EF4-FFF2-40B4-BE49-F238E27FC236}">
                <a16:creationId xmlns:a16="http://schemas.microsoft.com/office/drawing/2014/main" id="{BEAB1FB3-14AF-9BEA-E0E7-8FF869B72229}"/>
              </a:ext>
            </a:extLst>
          </p:cNvPr>
          <p:cNvSpPr txBox="1"/>
          <p:nvPr/>
        </p:nvSpPr>
        <p:spPr>
          <a:xfrm>
            <a:off x="4159896" y="2331227"/>
            <a:ext cx="1815562" cy="338554"/>
          </a:xfrm>
          <a:prstGeom prst="rect">
            <a:avLst/>
          </a:prstGeom>
          <a:noFill/>
        </p:spPr>
        <p:txBody>
          <a:bodyPr wrap="none" rtlCol="0">
            <a:spAutoFit/>
          </a:bodyPr>
          <a:lstStyle/>
          <a:p>
            <a:r>
              <a:rPr lang="en-MY" sz="1600" dirty="0"/>
              <a:t>5. Create dictionary</a:t>
            </a:r>
          </a:p>
        </p:txBody>
      </p:sp>
      <p:sp>
        <p:nvSpPr>
          <p:cNvPr id="30" name="TextBox 29">
            <a:extLst>
              <a:ext uri="{FF2B5EF4-FFF2-40B4-BE49-F238E27FC236}">
                <a16:creationId xmlns:a16="http://schemas.microsoft.com/office/drawing/2014/main" id="{ABB57F9F-0076-1692-4438-98487E3932DA}"/>
              </a:ext>
            </a:extLst>
          </p:cNvPr>
          <p:cNvSpPr txBox="1"/>
          <p:nvPr/>
        </p:nvSpPr>
        <p:spPr>
          <a:xfrm>
            <a:off x="8028941" y="1587278"/>
            <a:ext cx="1761829" cy="338554"/>
          </a:xfrm>
          <a:prstGeom prst="rect">
            <a:avLst/>
          </a:prstGeom>
          <a:noFill/>
        </p:spPr>
        <p:txBody>
          <a:bodyPr wrap="none" rtlCol="0">
            <a:spAutoFit/>
          </a:bodyPr>
          <a:lstStyle/>
          <a:p>
            <a:r>
              <a:rPr lang="en-MY" sz="1600" dirty="0"/>
              <a:t>6. Add data to keys</a:t>
            </a:r>
          </a:p>
        </p:txBody>
      </p:sp>
      <p:sp>
        <p:nvSpPr>
          <p:cNvPr id="31" name="TextBox 30">
            <a:extLst>
              <a:ext uri="{FF2B5EF4-FFF2-40B4-BE49-F238E27FC236}">
                <a16:creationId xmlns:a16="http://schemas.microsoft.com/office/drawing/2014/main" id="{2C17FF28-9669-5F80-DF27-AC5BBBD8B6C9}"/>
              </a:ext>
            </a:extLst>
          </p:cNvPr>
          <p:cNvSpPr txBox="1"/>
          <p:nvPr/>
        </p:nvSpPr>
        <p:spPr>
          <a:xfrm>
            <a:off x="8119520" y="4060013"/>
            <a:ext cx="3317190" cy="338554"/>
          </a:xfrm>
          <a:prstGeom prst="rect">
            <a:avLst/>
          </a:prstGeom>
          <a:noFill/>
        </p:spPr>
        <p:txBody>
          <a:bodyPr wrap="none" rtlCol="0">
            <a:spAutoFit/>
          </a:bodyPr>
          <a:lstStyle/>
          <a:p>
            <a:r>
              <a:rPr lang="en-MY" sz="1600" dirty="0"/>
              <a:t>7. Create a </a:t>
            </a:r>
            <a:r>
              <a:rPr lang="en-MY" sz="1600" dirty="0" err="1"/>
              <a:t>dataframe</a:t>
            </a:r>
            <a:r>
              <a:rPr lang="en-MY" sz="1600" dirty="0"/>
              <a:t> from dictionary</a:t>
            </a:r>
          </a:p>
        </p:txBody>
      </p:sp>
      <p:sp>
        <p:nvSpPr>
          <p:cNvPr id="32" name="TextBox 31">
            <a:extLst>
              <a:ext uri="{FF2B5EF4-FFF2-40B4-BE49-F238E27FC236}">
                <a16:creationId xmlns:a16="http://schemas.microsoft.com/office/drawing/2014/main" id="{25F63A54-6F99-23AA-64D1-AE76A2F6B28A}"/>
              </a:ext>
            </a:extLst>
          </p:cNvPr>
          <p:cNvSpPr txBox="1"/>
          <p:nvPr/>
        </p:nvSpPr>
        <p:spPr>
          <a:xfrm>
            <a:off x="8149896" y="5065732"/>
            <a:ext cx="2734979" cy="338554"/>
          </a:xfrm>
          <a:prstGeom prst="rect">
            <a:avLst/>
          </a:prstGeom>
          <a:noFill/>
        </p:spPr>
        <p:txBody>
          <a:bodyPr wrap="none" rtlCol="0">
            <a:spAutoFit/>
          </a:bodyPr>
          <a:lstStyle/>
          <a:p>
            <a:r>
              <a:rPr lang="en-MY" sz="1600" dirty="0"/>
              <a:t>8. Export </a:t>
            </a:r>
            <a:r>
              <a:rPr lang="en-MY" sz="1600" dirty="0" err="1"/>
              <a:t>dataframe</a:t>
            </a:r>
            <a:r>
              <a:rPr lang="en-MY" sz="1600" dirty="0"/>
              <a:t> as CSV file</a:t>
            </a:r>
          </a:p>
        </p:txBody>
      </p:sp>
      <p:cxnSp>
        <p:nvCxnSpPr>
          <p:cNvPr id="34" name="Straight Arrow Connector 33">
            <a:extLst>
              <a:ext uri="{FF2B5EF4-FFF2-40B4-BE49-F238E27FC236}">
                <a16:creationId xmlns:a16="http://schemas.microsoft.com/office/drawing/2014/main" id="{8774A4D6-C3F1-8FB4-6C56-2B31A34776B5}"/>
              </a:ext>
            </a:extLst>
          </p:cNvPr>
          <p:cNvCxnSpPr/>
          <p:nvPr/>
        </p:nvCxnSpPr>
        <p:spPr>
          <a:xfrm>
            <a:off x="1556434" y="2331227"/>
            <a:ext cx="0" cy="25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EE8116-5485-F9F8-A870-34DA124CD666}"/>
              </a:ext>
            </a:extLst>
          </p:cNvPr>
          <p:cNvCxnSpPr/>
          <p:nvPr/>
        </p:nvCxnSpPr>
        <p:spPr>
          <a:xfrm>
            <a:off x="1532988" y="3387853"/>
            <a:ext cx="0" cy="25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A0E1738-D607-7602-1207-070199C34F0B}"/>
              </a:ext>
            </a:extLst>
          </p:cNvPr>
          <p:cNvCxnSpPr>
            <a:cxnSpLocks/>
          </p:cNvCxnSpPr>
          <p:nvPr/>
        </p:nvCxnSpPr>
        <p:spPr>
          <a:xfrm>
            <a:off x="1519702" y="4272095"/>
            <a:ext cx="0" cy="52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26688A-7167-4161-E86E-738670AF60F7}"/>
              </a:ext>
            </a:extLst>
          </p:cNvPr>
          <p:cNvCxnSpPr>
            <a:cxnSpLocks/>
          </p:cNvCxnSpPr>
          <p:nvPr/>
        </p:nvCxnSpPr>
        <p:spPr>
          <a:xfrm flipV="1">
            <a:off x="2973101" y="3703320"/>
            <a:ext cx="1186795" cy="186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846A95-8DA6-3F51-C725-A96440EBAD27}"/>
              </a:ext>
            </a:extLst>
          </p:cNvPr>
          <p:cNvCxnSpPr>
            <a:cxnSpLocks/>
          </p:cNvCxnSpPr>
          <p:nvPr/>
        </p:nvCxnSpPr>
        <p:spPr>
          <a:xfrm flipV="1">
            <a:off x="6424691" y="2056235"/>
            <a:ext cx="1569074" cy="58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553E95-70A9-9BF2-BA8A-8A471862F0B4}"/>
              </a:ext>
            </a:extLst>
          </p:cNvPr>
          <p:cNvCxnSpPr/>
          <p:nvPr/>
        </p:nvCxnSpPr>
        <p:spPr>
          <a:xfrm>
            <a:off x="9697720" y="3514324"/>
            <a:ext cx="0" cy="4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5C1835C-95CF-F37F-4C4F-B77EC2D660D0}"/>
              </a:ext>
            </a:extLst>
          </p:cNvPr>
          <p:cNvCxnSpPr/>
          <p:nvPr/>
        </p:nvCxnSpPr>
        <p:spPr>
          <a:xfrm>
            <a:off x="9596120" y="4653596"/>
            <a:ext cx="0" cy="4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4011A005-3478-929B-2B5F-8FE194D286AB}"/>
              </a:ext>
            </a:extLst>
          </p:cNvPr>
          <p:cNvPicPr>
            <a:picLocks noChangeAspect="1"/>
          </p:cNvPicPr>
          <p:nvPr/>
        </p:nvPicPr>
        <p:blipFill>
          <a:blip r:embed="rId11"/>
          <a:stretch>
            <a:fillRect/>
          </a:stretch>
        </p:blipFill>
        <p:spPr>
          <a:xfrm>
            <a:off x="7024776" y="5391833"/>
            <a:ext cx="4260835" cy="2346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638</TotalTime>
  <Words>2171</Words>
  <Application>Microsoft Office PowerPoint</Application>
  <PresentationFormat>Widescreen</PresentationFormat>
  <Paragraphs>251</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IBM Plex Mono Text</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 Wei Yi</cp:lastModifiedBy>
  <cp:revision>251</cp:revision>
  <dcterms:created xsi:type="dcterms:W3CDTF">2021-04-29T18:58:34Z</dcterms:created>
  <dcterms:modified xsi:type="dcterms:W3CDTF">2022-09-20T11:34:08Z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